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imes New Roman" charset="1" panose="02030502070405020303"/>
      <p:regular r:id="rId25"/>
    </p:embeddedFont>
    <p:embeddedFont>
      <p:font typeface="Times New Roman Bold" charset="1" panose="020308020704050203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VAGY5ysRo9M.mp4" Type="http://schemas.openxmlformats.org/officeDocument/2006/relationships/video"/><Relationship Id="rId8" Target="../media/VAGY5ysRo9M.mp4" Type="http://schemas.microsoft.com/office/2007/relationships/media"/><Relationship Id="rId9"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41.jpeg" Type="http://schemas.openxmlformats.org/officeDocument/2006/relationships/image"/><Relationship Id="rId5" Target="../media/image42.jpeg" Type="http://schemas.openxmlformats.org/officeDocument/2006/relationships/image"/><Relationship Id="rId6" Target="../media/image43.jpeg" Type="http://schemas.openxmlformats.org/officeDocument/2006/relationships/image"/><Relationship Id="rId7" Target="../media/image4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4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jpeg" Type="http://schemas.openxmlformats.org/officeDocument/2006/relationships/image"/><Relationship Id="rId4"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7.png" Type="http://schemas.openxmlformats.org/officeDocument/2006/relationships/image"/><Relationship Id="rId6" Target="../media/image17.png" Type="http://schemas.openxmlformats.org/officeDocument/2006/relationships/image"/><Relationship Id="rId7"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4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05361" y="536345"/>
            <a:ext cx="15477277" cy="9214310"/>
          </a:xfrm>
          <a:custGeom>
            <a:avLst/>
            <a:gdLst/>
            <a:ahLst/>
            <a:cxnLst/>
            <a:rect r="r" b="b" t="t" l="l"/>
            <a:pathLst>
              <a:path h="9214310" w="15477277">
                <a:moveTo>
                  <a:pt x="0" y="0"/>
                </a:moveTo>
                <a:lnTo>
                  <a:pt x="15477278" y="0"/>
                </a:lnTo>
                <a:lnTo>
                  <a:pt x="15477278" y="9214310"/>
                </a:lnTo>
                <a:lnTo>
                  <a:pt x="0" y="9214310"/>
                </a:lnTo>
                <a:lnTo>
                  <a:pt x="0" y="0"/>
                </a:lnTo>
                <a:close/>
              </a:path>
            </a:pathLst>
          </a:custGeom>
          <a:blipFill>
            <a:blip r:embed="rId3"/>
            <a:stretch>
              <a:fillRect l="-27822" t="0" r="-27822" b="0"/>
            </a:stretch>
          </a:blipFill>
          <a:ln w="561975" cap="rnd">
            <a:solidFill>
              <a:srgbClr val="000000"/>
            </a:solidFill>
            <a:prstDash val="solid"/>
            <a:round/>
          </a:ln>
        </p:spPr>
      </p:sp>
      <p:sp>
        <p:nvSpPr>
          <p:cNvPr name="Freeform 4" id="4"/>
          <p:cNvSpPr/>
          <p:nvPr/>
        </p:nvSpPr>
        <p:spPr>
          <a:xfrm flipH="false" flipV="false" rot="0">
            <a:off x="1008574" y="5143500"/>
            <a:ext cx="3173539" cy="4114800"/>
          </a:xfrm>
          <a:custGeom>
            <a:avLst/>
            <a:gdLst/>
            <a:ahLst/>
            <a:cxnLst/>
            <a:rect r="r" b="b" t="t" l="l"/>
            <a:pathLst>
              <a:path h="4114800" w="3173539">
                <a:moveTo>
                  <a:pt x="0" y="0"/>
                </a:moveTo>
                <a:lnTo>
                  <a:pt x="3173540" y="0"/>
                </a:lnTo>
                <a:lnTo>
                  <a:pt x="3173540" y="4114800"/>
                </a:lnTo>
                <a:lnTo>
                  <a:pt x="0" y="4114800"/>
                </a:lnTo>
                <a:lnTo>
                  <a:pt x="0" y="0"/>
                </a:lnTo>
                <a:close/>
              </a:path>
            </a:pathLst>
          </a:custGeom>
          <a:blipFill>
            <a:blip r:embed="rId4"/>
            <a:stretch>
              <a:fillRect l="0" t="0" r="0" b="0"/>
            </a:stretch>
          </a:blipFill>
        </p:spPr>
      </p:sp>
      <p:sp>
        <p:nvSpPr>
          <p:cNvPr name="Freeform 5" id="5"/>
          <p:cNvSpPr/>
          <p:nvPr/>
        </p:nvSpPr>
        <p:spPr>
          <a:xfrm flipH="true" flipV="false" rot="0">
            <a:off x="14105886" y="5143500"/>
            <a:ext cx="3173540" cy="4114800"/>
          </a:xfrm>
          <a:custGeom>
            <a:avLst/>
            <a:gdLst/>
            <a:ahLst/>
            <a:cxnLst/>
            <a:rect r="r" b="b" t="t" l="l"/>
            <a:pathLst>
              <a:path h="4114800" w="3173540">
                <a:moveTo>
                  <a:pt x="3173540" y="0"/>
                </a:moveTo>
                <a:lnTo>
                  <a:pt x="0" y="0"/>
                </a:lnTo>
                <a:lnTo>
                  <a:pt x="0" y="4114800"/>
                </a:lnTo>
                <a:lnTo>
                  <a:pt x="3173540" y="4114800"/>
                </a:lnTo>
                <a:lnTo>
                  <a:pt x="3173540" y="0"/>
                </a:lnTo>
                <a:close/>
              </a:path>
            </a:pathLst>
          </a:custGeom>
          <a:blipFill>
            <a:blip r:embed="rId4"/>
            <a:stretch>
              <a:fillRect l="0" t="0" r="0" b="0"/>
            </a:stretch>
          </a:blipFill>
        </p:spPr>
      </p:sp>
      <p:sp>
        <p:nvSpPr>
          <p:cNvPr name="Freeform 6" id="6"/>
          <p:cNvSpPr/>
          <p:nvPr/>
        </p:nvSpPr>
        <p:spPr>
          <a:xfrm flipH="false" flipV="false" rot="0">
            <a:off x="4458965" y="1202984"/>
            <a:ext cx="1463446" cy="1300638"/>
          </a:xfrm>
          <a:custGeom>
            <a:avLst/>
            <a:gdLst/>
            <a:ahLst/>
            <a:cxnLst/>
            <a:rect r="r" b="b" t="t" l="l"/>
            <a:pathLst>
              <a:path h="1300638" w="1463446">
                <a:moveTo>
                  <a:pt x="0" y="0"/>
                </a:moveTo>
                <a:lnTo>
                  <a:pt x="1463446" y="0"/>
                </a:lnTo>
                <a:lnTo>
                  <a:pt x="1463446" y="1300638"/>
                </a:lnTo>
                <a:lnTo>
                  <a:pt x="0" y="1300638"/>
                </a:lnTo>
                <a:lnTo>
                  <a:pt x="0" y="0"/>
                </a:lnTo>
                <a:close/>
              </a:path>
            </a:pathLst>
          </a:custGeom>
          <a:blipFill>
            <a:blip r:embed="rId5"/>
            <a:stretch>
              <a:fillRect l="0" t="0" r="0" b="0"/>
            </a:stretch>
          </a:blipFill>
        </p:spPr>
      </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840230" y="1028700"/>
            <a:ext cx="14607540" cy="8229600"/>
          </a:xfrm>
          <a:prstGeom prst="rect">
            <a:avLst/>
          </a:prstGeom>
          <a:ln w="38100" cap="rnd">
            <a:solidFill>
              <a:srgbClr val="000000"/>
            </a:solidFill>
            <a:prstDash val="solid"/>
          </a:ln>
        </p:spPr>
      </p:pic>
      <p:sp>
        <p:nvSpPr>
          <p:cNvPr name="TextBox 8" id="8"/>
          <p:cNvSpPr txBox="true"/>
          <p:nvPr/>
        </p:nvSpPr>
        <p:spPr>
          <a:xfrm rot="0">
            <a:off x="3727109" y="2715111"/>
            <a:ext cx="10781776" cy="2699291"/>
          </a:xfrm>
          <a:prstGeom prst="rect">
            <a:avLst/>
          </a:prstGeom>
        </p:spPr>
        <p:txBody>
          <a:bodyPr anchor="t" rtlCol="false" tIns="0" lIns="0" bIns="0" rIns="0">
            <a:spAutoFit/>
          </a:bodyPr>
          <a:lstStyle/>
          <a:p>
            <a:pPr algn="ctr">
              <a:lnSpc>
                <a:spcPts val="10295"/>
              </a:lnSpc>
              <a:spcBef>
                <a:spcPct val="0"/>
              </a:spcBef>
            </a:pPr>
            <a:r>
              <a:rPr lang="en-US" sz="7353">
                <a:solidFill>
                  <a:srgbClr val="E3F2B3"/>
                </a:solidFill>
                <a:latin typeface="Times New Roman"/>
                <a:ea typeface="Times New Roman"/>
                <a:cs typeface="Times New Roman"/>
                <a:sym typeface="Times New Roman"/>
              </a:rPr>
              <a:t>Shuffled Frog Leaping Algorithm</a:t>
            </a:r>
          </a:p>
        </p:txBody>
      </p:sp>
      <p:sp>
        <p:nvSpPr>
          <p:cNvPr name="TextBox 9" id="9"/>
          <p:cNvSpPr txBox="true"/>
          <p:nvPr/>
        </p:nvSpPr>
        <p:spPr>
          <a:xfrm rot="0">
            <a:off x="6756085" y="5703707"/>
            <a:ext cx="4723824" cy="1497193"/>
          </a:xfrm>
          <a:prstGeom prst="rect">
            <a:avLst/>
          </a:prstGeom>
        </p:spPr>
        <p:txBody>
          <a:bodyPr anchor="t" rtlCol="false" tIns="0" lIns="0" bIns="0" rIns="0">
            <a:spAutoFit/>
          </a:bodyPr>
          <a:lstStyle/>
          <a:p>
            <a:pPr algn="ctr">
              <a:lnSpc>
                <a:spcPts val="5696"/>
              </a:lnSpc>
            </a:pPr>
            <a:r>
              <a:rPr lang="en-US" sz="4068">
                <a:solidFill>
                  <a:srgbClr val="E3F2B3"/>
                </a:solidFill>
                <a:latin typeface="Times New Roman"/>
                <a:ea typeface="Times New Roman"/>
                <a:cs typeface="Times New Roman"/>
                <a:sym typeface="Times New Roman"/>
              </a:rPr>
              <a:t>Abdulsamet Kuk</a:t>
            </a:r>
          </a:p>
          <a:p>
            <a:pPr algn="ctr">
              <a:lnSpc>
                <a:spcPts val="5696"/>
              </a:lnSpc>
              <a:spcBef>
                <a:spcPct val="0"/>
              </a:spcBef>
            </a:pPr>
            <a:r>
              <a:rPr lang="en-US" sz="4068">
                <a:solidFill>
                  <a:srgbClr val="E3F2B3"/>
                </a:solidFill>
                <a:latin typeface="Times New Roman"/>
                <a:ea typeface="Times New Roman"/>
                <a:cs typeface="Times New Roman"/>
                <a:sym typeface="Times New Roman"/>
              </a:rPr>
              <a:t>20010011094</a:t>
            </a:r>
          </a:p>
        </p:txBody>
      </p:sp>
      <p:sp>
        <p:nvSpPr>
          <p:cNvPr name="Freeform 10" id="10"/>
          <p:cNvSpPr/>
          <p:nvPr/>
        </p:nvSpPr>
        <p:spPr>
          <a:xfrm flipH="false" flipV="false" rot="0">
            <a:off x="0" y="6353167"/>
            <a:ext cx="5190688" cy="4114800"/>
          </a:xfrm>
          <a:custGeom>
            <a:avLst/>
            <a:gdLst/>
            <a:ahLst/>
            <a:cxnLst/>
            <a:rect r="r" b="b" t="t" l="l"/>
            <a:pathLst>
              <a:path h="4114800" w="5190688">
                <a:moveTo>
                  <a:pt x="0" y="0"/>
                </a:moveTo>
                <a:lnTo>
                  <a:pt x="5190688" y="0"/>
                </a:lnTo>
                <a:lnTo>
                  <a:pt x="519068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0">
            <a:off x="13097312" y="6353167"/>
            <a:ext cx="5190688" cy="4114800"/>
          </a:xfrm>
          <a:custGeom>
            <a:avLst/>
            <a:gdLst/>
            <a:ahLst/>
            <a:cxnLst/>
            <a:rect r="r" b="b" t="t" l="l"/>
            <a:pathLst>
              <a:path h="4114800" w="5190688">
                <a:moveTo>
                  <a:pt x="5190688" y="0"/>
                </a:moveTo>
                <a:lnTo>
                  <a:pt x="0" y="0"/>
                </a:lnTo>
                <a:lnTo>
                  <a:pt x="0" y="4114800"/>
                </a:lnTo>
                <a:lnTo>
                  <a:pt x="5190688" y="4114800"/>
                </a:lnTo>
                <a:lnTo>
                  <a:pt x="519068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0" y="0"/>
            <a:ext cx="3779115" cy="3311879"/>
          </a:xfrm>
          <a:custGeom>
            <a:avLst/>
            <a:gdLst/>
            <a:ahLst/>
            <a:cxnLst/>
            <a:rect r="r" b="b" t="t" l="l"/>
            <a:pathLst>
              <a:path h="3311879" w="3779115">
                <a:moveTo>
                  <a:pt x="0" y="0"/>
                </a:moveTo>
                <a:lnTo>
                  <a:pt x="3779115" y="0"/>
                </a:lnTo>
                <a:lnTo>
                  <a:pt x="3779115" y="3311879"/>
                </a:lnTo>
                <a:lnTo>
                  <a:pt x="0" y="33118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true" flipV="false" rot="0">
            <a:off x="14508885" y="0"/>
            <a:ext cx="3779115" cy="3311879"/>
          </a:xfrm>
          <a:custGeom>
            <a:avLst/>
            <a:gdLst/>
            <a:ahLst/>
            <a:cxnLst/>
            <a:rect r="r" b="b" t="t" l="l"/>
            <a:pathLst>
              <a:path h="3311879" w="3779115">
                <a:moveTo>
                  <a:pt x="3779115" y="0"/>
                </a:moveTo>
                <a:lnTo>
                  <a:pt x="0" y="0"/>
                </a:lnTo>
                <a:lnTo>
                  <a:pt x="0" y="3311879"/>
                </a:lnTo>
                <a:lnTo>
                  <a:pt x="3779115" y="3311879"/>
                </a:lnTo>
                <a:lnTo>
                  <a:pt x="377911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1222478">
            <a:off x="-503269" y="8609165"/>
            <a:ext cx="1523984" cy="2029519"/>
          </a:xfrm>
          <a:custGeom>
            <a:avLst/>
            <a:gdLst/>
            <a:ahLst/>
            <a:cxnLst/>
            <a:rect r="r" b="b" t="t" l="l"/>
            <a:pathLst>
              <a:path h="2029519" w="1523984">
                <a:moveTo>
                  <a:pt x="0" y="0"/>
                </a:moveTo>
                <a:lnTo>
                  <a:pt x="1523985" y="0"/>
                </a:lnTo>
                <a:lnTo>
                  <a:pt x="1523985" y="2029519"/>
                </a:lnTo>
                <a:lnTo>
                  <a:pt x="0" y="2029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1093838">
            <a:off x="16909837" y="8514755"/>
            <a:ext cx="1644359" cy="2189824"/>
          </a:xfrm>
          <a:custGeom>
            <a:avLst/>
            <a:gdLst/>
            <a:ahLst/>
            <a:cxnLst/>
            <a:rect r="r" b="b" t="t" l="l"/>
            <a:pathLst>
              <a:path h="2189824" w="1644359">
                <a:moveTo>
                  <a:pt x="1644359" y="0"/>
                </a:moveTo>
                <a:lnTo>
                  <a:pt x="0" y="0"/>
                </a:lnTo>
                <a:lnTo>
                  <a:pt x="0" y="2189824"/>
                </a:lnTo>
                <a:lnTo>
                  <a:pt x="1644359" y="2189824"/>
                </a:lnTo>
                <a:lnTo>
                  <a:pt x="164435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267676">
            <a:off x="-1118884" y="7559265"/>
            <a:ext cx="1540861" cy="3247025"/>
          </a:xfrm>
          <a:custGeom>
            <a:avLst/>
            <a:gdLst/>
            <a:ahLst/>
            <a:cxnLst/>
            <a:rect r="r" b="b" t="t" l="l"/>
            <a:pathLst>
              <a:path h="3247025" w="1540861">
                <a:moveTo>
                  <a:pt x="0" y="0"/>
                </a:moveTo>
                <a:lnTo>
                  <a:pt x="1540860" y="0"/>
                </a:lnTo>
                <a:lnTo>
                  <a:pt x="1540860" y="3247024"/>
                </a:lnTo>
                <a:lnTo>
                  <a:pt x="0" y="32470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949532">
            <a:off x="17821366" y="7545488"/>
            <a:ext cx="1550813" cy="3267998"/>
          </a:xfrm>
          <a:custGeom>
            <a:avLst/>
            <a:gdLst/>
            <a:ahLst/>
            <a:cxnLst/>
            <a:rect r="r" b="b" t="t" l="l"/>
            <a:pathLst>
              <a:path h="3267998" w="1550813">
                <a:moveTo>
                  <a:pt x="1550814" y="0"/>
                </a:moveTo>
                <a:lnTo>
                  <a:pt x="0" y="0"/>
                </a:lnTo>
                <a:lnTo>
                  <a:pt x="0" y="3267998"/>
                </a:lnTo>
                <a:lnTo>
                  <a:pt x="1550814" y="3267998"/>
                </a:lnTo>
                <a:lnTo>
                  <a:pt x="155081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708144" y="9316736"/>
            <a:ext cx="7315200" cy="1523754"/>
          </a:xfrm>
          <a:custGeom>
            <a:avLst/>
            <a:gdLst/>
            <a:ahLst/>
            <a:cxnLst/>
            <a:rect r="r" b="b" t="t" l="l"/>
            <a:pathLst>
              <a:path h="1523754" w="7315200">
                <a:moveTo>
                  <a:pt x="0" y="0"/>
                </a:moveTo>
                <a:lnTo>
                  <a:pt x="7315200" y="0"/>
                </a:lnTo>
                <a:lnTo>
                  <a:pt x="7315200" y="1523754"/>
                </a:lnTo>
                <a:lnTo>
                  <a:pt x="0" y="15237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142117" y="3133609"/>
            <a:ext cx="16003765" cy="5873362"/>
          </a:xfrm>
          <a:prstGeom prst="rect">
            <a:avLst/>
          </a:prstGeom>
        </p:spPr>
        <p:txBody>
          <a:bodyPr anchor="t" rtlCol="false" tIns="0" lIns="0" bIns="0" rIns="0">
            <a:spAutoFit/>
          </a:bodyPr>
          <a:lstStyle/>
          <a:p>
            <a:pPr algn="l">
              <a:lnSpc>
                <a:spcPts val="3871"/>
              </a:lnSpc>
            </a:pPr>
            <a:r>
              <a:rPr lang="en-US" sz="2765" b="true">
                <a:solidFill>
                  <a:srgbClr val="000000"/>
                </a:solidFill>
                <a:latin typeface="Times New Roman Bold"/>
                <a:ea typeface="Times New Roman Bold"/>
                <a:cs typeface="Times New Roman Bold"/>
                <a:sym typeface="Times New Roman Bold"/>
              </a:rPr>
              <a:t>Veri Seti ve Problem Tanımı:</a:t>
            </a:r>
          </a:p>
          <a:p>
            <a:pPr algn="l">
              <a:lnSpc>
                <a:spcPts val="3871"/>
              </a:lnSpc>
            </a:pPr>
            <a:r>
              <a:rPr lang="en-US" sz="2765">
                <a:solidFill>
                  <a:srgbClr val="000000"/>
                </a:solidFill>
                <a:latin typeface="Times New Roman"/>
                <a:ea typeface="Times New Roman"/>
                <a:cs typeface="Times New Roman"/>
                <a:sym typeface="Times New Roman"/>
              </a:rPr>
              <a:t>Algoritmanın uygulanacağı problem, şarap kalite tahmini yapmayı amaçlayan bir regresyon problemidir. Veri seti, şarapların kimyasal özelliklerine dayanarak kalite puanlarını tahmin etmek için kullanılır. Şarap özellikleri (pH, alkol, asidite vb.) ile kalite puanı arasındaki ilişkiyi öğrenmek için bir model oluşturulması gerekmektedir.</a:t>
            </a:r>
          </a:p>
          <a:p>
            <a:pPr algn="l" marL="597026" indent="-298513" lvl="1">
              <a:lnSpc>
                <a:spcPts val="3871"/>
              </a:lnSpc>
              <a:buFont typeface="Arial"/>
              <a:buChar char="•"/>
            </a:pPr>
            <a:r>
              <a:rPr lang="en-US" b="true" sz="2765">
                <a:solidFill>
                  <a:srgbClr val="000000"/>
                </a:solidFill>
                <a:latin typeface="Times New Roman Bold"/>
                <a:ea typeface="Times New Roman Bold"/>
                <a:cs typeface="Times New Roman Bold"/>
                <a:sym typeface="Times New Roman Bold"/>
              </a:rPr>
              <a:t>Veri Seti:</a:t>
            </a:r>
            <a:r>
              <a:rPr lang="en-US" sz="2765">
                <a:solidFill>
                  <a:srgbClr val="000000"/>
                </a:solidFill>
                <a:latin typeface="Times New Roman"/>
                <a:ea typeface="Times New Roman"/>
                <a:cs typeface="Times New Roman"/>
                <a:sym typeface="Times New Roman"/>
              </a:rPr>
              <a:t> "winequality-red.csv" dosyasındaki veriler, modelin eğitilmesinde kullanılacaktır.</a:t>
            </a:r>
          </a:p>
          <a:p>
            <a:pPr algn="l" marL="597026" indent="-298513" lvl="1">
              <a:lnSpc>
                <a:spcPts val="3871"/>
              </a:lnSpc>
              <a:buFont typeface="Arial"/>
              <a:buChar char="•"/>
            </a:pPr>
            <a:r>
              <a:rPr lang="en-US" b="true" sz="2765">
                <a:solidFill>
                  <a:srgbClr val="000000"/>
                </a:solidFill>
                <a:latin typeface="Times New Roman Bold"/>
                <a:ea typeface="Times New Roman Bold"/>
                <a:cs typeface="Times New Roman Bold"/>
                <a:sym typeface="Times New Roman Bold"/>
              </a:rPr>
              <a:t>Hedef:</a:t>
            </a:r>
            <a:r>
              <a:rPr lang="en-US" sz="2765">
                <a:solidFill>
                  <a:srgbClr val="000000"/>
                </a:solidFill>
                <a:latin typeface="Times New Roman"/>
                <a:ea typeface="Times New Roman"/>
                <a:cs typeface="Times New Roman"/>
                <a:sym typeface="Times New Roman"/>
              </a:rPr>
              <a:t> Şarapların kimyasal özelliklerini kullanarak kalite tahmini yapmak.</a:t>
            </a:r>
          </a:p>
          <a:p>
            <a:pPr algn="l" marL="597026" indent="-298513" lvl="1">
              <a:lnSpc>
                <a:spcPts val="3871"/>
              </a:lnSpc>
              <a:buFont typeface="Arial"/>
              <a:buChar char="•"/>
            </a:pPr>
            <a:r>
              <a:rPr lang="en-US" sz="2765">
                <a:solidFill>
                  <a:srgbClr val="000000"/>
                </a:solidFill>
                <a:latin typeface="Times New Roman"/>
                <a:ea typeface="Times New Roman"/>
                <a:cs typeface="Times New Roman"/>
                <a:sym typeface="Times New Roman"/>
              </a:rPr>
              <a:t>Veri seti yüklenir ve eğitim/test kümelerine ayrılır.</a:t>
            </a:r>
          </a:p>
          <a:p>
            <a:pPr algn="l" marL="597026" indent="-298513" lvl="1">
              <a:lnSpc>
                <a:spcPts val="3871"/>
              </a:lnSpc>
              <a:buFont typeface="Arial"/>
              <a:buChar char="•"/>
            </a:pPr>
            <a:r>
              <a:rPr lang="en-US" sz="2765">
                <a:solidFill>
                  <a:srgbClr val="000000"/>
                </a:solidFill>
                <a:latin typeface="Times New Roman"/>
                <a:ea typeface="Times New Roman"/>
                <a:cs typeface="Times New Roman"/>
                <a:sym typeface="Times New Roman"/>
              </a:rPr>
              <a:t>Özellikler (X) ve hedef (y) olarak tanımlanır.</a:t>
            </a:r>
          </a:p>
          <a:p>
            <a:pPr algn="l">
              <a:lnSpc>
                <a:spcPts val="3871"/>
              </a:lnSpc>
            </a:pPr>
          </a:p>
          <a:p>
            <a:pPr algn="l">
              <a:lnSpc>
                <a:spcPts val="3871"/>
              </a:lnSpc>
            </a:pPr>
            <a:r>
              <a:rPr lang="en-US" sz="2765">
                <a:solidFill>
                  <a:srgbClr val="000000"/>
                </a:solidFill>
                <a:latin typeface="Times New Roman"/>
                <a:ea typeface="Times New Roman"/>
                <a:cs typeface="Times New Roman"/>
                <a:sym typeface="Times New Roman"/>
              </a:rPr>
              <a:t>    </a:t>
            </a:r>
          </a:p>
          <a:p>
            <a:pPr algn="l">
              <a:lnSpc>
                <a:spcPts val="3871"/>
              </a:lnSpc>
              <a:spcBef>
                <a:spcPct val="0"/>
              </a:spcBef>
            </a:pPr>
          </a:p>
        </p:txBody>
      </p:sp>
      <p:sp>
        <p:nvSpPr>
          <p:cNvPr name="Freeform 9" id="9"/>
          <p:cNvSpPr/>
          <p:nvPr/>
        </p:nvSpPr>
        <p:spPr>
          <a:xfrm flipH="false" flipV="false" rot="0">
            <a:off x="6093996" y="785827"/>
            <a:ext cx="6100008" cy="1458919"/>
          </a:xfrm>
          <a:custGeom>
            <a:avLst/>
            <a:gdLst/>
            <a:ahLst/>
            <a:cxnLst/>
            <a:rect r="r" b="b" t="t" l="l"/>
            <a:pathLst>
              <a:path h="1458919" w="6100008">
                <a:moveTo>
                  <a:pt x="0" y="0"/>
                </a:moveTo>
                <a:lnTo>
                  <a:pt x="6100008" y="0"/>
                </a:lnTo>
                <a:lnTo>
                  <a:pt x="6100008" y="1458919"/>
                </a:lnTo>
                <a:lnTo>
                  <a:pt x="0" y="1458919"/>
                </a:lnTo>
                <a:lnTo>
                  <a:pt x="0" y="0"/>
                </a:lnTo>
                <a:close/>
              </a:path>
            </a:pathLst>
          </a:custGeom>
          <a:blipFill>
            <a:blip r:embed="rId9"/>
            <a:stretch>
              <a:fillRect l="0" t="0" r="0" b="0"/>
            </a:stretch>
          </a:blipFill>
        </p:spPr>
      </p:sp>
      <p:sp>
        <p:nvSpPr>
          <p:cNvPr name="TextBox 10" id="10"/>
          <p:cNvSpPr txBox="true"/>
          <p:nvPr/>
        </p:nvSpPr>
        <p:spPr>
          <a:xfrm rot="0">
            <a:off x="5958543" y="904875"/>
            <a:ext cx="5034065" cy="1114424"/>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imes New Roman"/>
                <a:ea typeface="Times New Roman"/>
                <a:cs typeface="Times New Roman"/>
                <a:sym typeface="Times New Roman"/>
              </a:rPr>
              <a:t>Algoritmanın Problem Üzerine Uygulanması</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grpSp>
        <p:nvGrpSpPr>
          <p:cNvPr name="Group 3" id="3"/>
          <p:cNvGrpSpPr/>
          <p:nvPr/>
        </p:nvGrpSpPr>
        <p:grpSpPr>
          <a:xfrm rot="0">
            <a:off x="1247775" y="1671954"/>
            <a:ext cx="10266195" cy="1715517"/>
            <a:chOff x="0" y="0"/>
            <a:chExt cx="2703854" cy="451823"/>
          </a:xfrm>
        </p:grpSpPr>
        <p:sp>
          <p:nvSpPr>
            <p:cNvPr name="Freeform 4" id="4"/>
            <p:cNvSpPr/>
            <p:nvPr/>
          </p:nvSpPr>
          <p:spPr>
            <a:xfrm flipH="false" flipV="false" rot="0">
              <a:off x="0" y="0"/>
              <a:ext cx="2703854" cy="451823"/>
            </a:xfrm>
            <a:custGeom>
              <a:avLst/>
              <a:gdLst/>
              <a:ahLst/>
              <a:cxnLst/>
              <a:rect r="r" b="b" t="t" l="l"/>
              <a:pathLst>
                <a:path h="451823" w="2703854">
                  <a:moveTo>
                    <a:pt x="9049" y="0"/>
                  </a:moveTo>
                  <a:lnTo>
                    <a:pt x="2694804" y="0"/>
                  </a:lnTo>
                  <a:cubicBezTo>
                    <a:pt x="2697204" y="0"/>
                    <a:pt x="2699506" y="953"/>
                    <a:pt x="2701203" y="2651"/>
                  </a:cubicBezTo>
                  <a:cubicBezTo>
                    <a:pt x="2702900" y="4348"/>
                    <a:pt x="2703854" y="6649"/>
                    <a:pt x="2703854" y="9049"/>
                  </a:cubicBezTo>
                  <a:lnTo>
                    <a:pt x="2703854" y="442774"/>
                  </a:lnTo>
                  <a:cubicBezTo>
                    <a:pt x="2703854" y="447772"/>
                    <a:pt x="2699802" y="451823"/>
                    <a:pt x="2694804" y="451823"/>
                  </a:cubicBezTo>
                  <a:lnTo>
                    <a:pt x="9049" y="451823"/>
                  </a:lnTo>
                  <a:cubicBezTo>
                    <a:pt x="4052" y="451823"/>
                    <a:pt x="0" y="447772"/>
                    <a:pt x="0" y="442774"/>
                  </a:cubicBezTo>
                  <a:lnTo>
                    <a:pt x="0" y="9049"/>
                  </a:lnTo>
                  <a:cubicBezTo>
                    <a:pt x="0" y="4052"/>
                    <a:pt x="4052" y="0"/>
                    <a:pt x="9049" y="0"/>
                  </a:cubicBezTo>
                  <a:close/>
                </a:path>
              </a:pathLst>
            </a:custGeom>
            <a:solidFill>
              <a:srgbClr val="000000">
                <a:alpha val="0"/>
              </a:srgbClr>
            </a:solidFill>
            <a:ln w="38100" cap="sq">
              <a:solidFill>
                <a:srgbClr val="000000"/>
              </a:solidFill>
              <a:prstDash val="solid"/>
              <a:miter/>
            </a:ln>
          </p:spPr>
        </p:sp>
        <p:sp>
          <p:nvSpPr>
            <p:cNvPr name="TextBox 5" id="5"/>
            <p:cNvSpPr txBox="true"/>
            <p:nvPr/>
          </p:nvSpPr>
          <p:spPr>
            <a:xfrm>
              <a:off x="0" y="-28575"/>
              <a:ext cx="2703854" cy="48039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47775" y="4388230"/>
            <a:ext cx="10266195" cy="991725"/>
            <a:chOff x="0" y="0"/>
            <a:chExt cx="2703854" cy="261195"/>
          </a:xfrm>
        </p:grpSpPr>
        <p:sp>
          <p:nvSpPr>
            <p:cNvPr name="Freeform 7" id="7"/>
            <p:cNvSpPr/>
            <p:nvPr/>
          </p:nvSpPr>
          <p:spPr>
            <a:xfrm flipH="false" flipV="false" rot="0">
              <a:off x="0" y="0"/>
              <a:ext cx="2703854" cy="261195"/>
            </a:xfrm>
            <a:custGeom>
              <a:avLst/>
              <a:gdLst/>
              <a:ahLst/>
              <a:cxnLst/>
              <a:rect r="r" b="b" t="t" l="l"/>
              <a:pathLst>
                <a:path h="261195" w="2703854">
                  <a:moveTo>
                    <a:pt x="9049" y="0"/>
                  </a:moveTo>
                  <a:lnTo>
                    <a:pt x="2694804" y="0"/>
                  </a:lnTo>
                  <a:cubicBezTo>
                    <a:pt x="2697204" y="0"/>
                    <a:pt x="2699506" y="953"/>
                    <a:pt x="2701203" y="2651"/>
                  </a:cubicBezTo>
                  <a:cubicBezTo>
                    <a:pt x="2702900" y="4348"/>
                    <a:pt x="2703854" y="6649"/>
                    <a:pt x="2703854" y="9049"/>
                  </a:cubicBezTo>
                  <a:lnTo>
                    <a:pt x="2703854" y="252146"/>
                  </a:lnTo>
                  <a:cubicBezTo>
                    <a:pt x="2703854" y="257144"/>
                    <a:pt x="2699802" y="261195"/>
                    <a:pt x="2694804" y="261195"/>
                  </a:cubicBezTo>
                  <a:lnTo>
                    <a:pt x="9049" y="261195"/>
                  </a:lnTo>
                  <a:cubicBezTo>
                    <a:pt x="6649" y="261195"/>
                    <a:pt x="4348" y="260242"/>
                    <a:pt x="2651" y="258545"/>
                  </a:cubicBezTo>
                  <a:cubicBezTo>
                    <a:pt x="953" y="256848"/>
                    <a:pt x="0" y="254546"/>
                    <a:pt x="0" y="252146"/>
                  </a:cubicBezTo>
                  <a:lnTo>
                    <a:pt x="0" y="9049"/>
                  </a:lnTo>
                  <a:cubicBezTo>
                    <a:pt x="0" y="4052"/>
                    <a:pt x="4052" y="0"/>
                    <a:pt x="9049" y="0"/>
                  </a:cubicBezTo>
                  <a:close/>
                </a:path>
              </a:pathLst>
            </a:custGeom>
            <a:solidFill>
              <a:srgbClr val="000000">
                <a:alpha val="0"/>
              </a:srgbClr>
            </a:solidFill>
            <a:ln w="38100" cap="sq">
              <a:solidFill>
                <a:srgbClr val="000000"/>
              </a:solidFill>
              <a:prstDash val="solid"/>
              <a:miter/>
            </a:ln>
          </p:spPr>
        </p:sp>
        <p:sp>
          <p:nvSpPr>
            <p:cNvPr name="TextBox 8" id="8"/>
            <p:cNvSpPr txBox="true"/>
            <p:nvPr/>
          </p:nvSpPr>
          <p:spPr>
            <a:xfrm>
              <a:off x="0" y="-28575"/>
              <a:ext cx="2703854" cy="28977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736094" y="271146"/>
            <a:ext cx="17551906" cy="1410334"/>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1. Veri Seti Yükleme ve Hazırlama:</a:t>
            </a:r>
          </a:p>
          <a:p>
            <a:pPr algn="l" marL="561349" indent="-280674" lvl="1">
              <a:lnSpc>
                <a:spcPts val="3640"/>
              </a:lnSpc>
              <a:spcBef>
                <a:spcPct val="0"/>
              </a:spcBef>
              <a:buFont typeface="Arial"/>
              <a:buChar char="•"/>
            </a:pPr>
            <a:r>
              <a:rPr lang="en-US" sz="2600">
                <a:solidFill>
                  <a:srgbClr val="000000"/>
                </a:solidFill>
                <a:latin typeface="Times New Roman"/>
                <a:ea typeface="Times New Roman"/>
                <a:cs typeface="Times New Roman"/>
                <a:sym typeface="Times New Roman"/>
              </a:rPr>
              <a:t>Veri seti yüklenir ve bağımlı (y) ve bağımsız (X) değişkenler ayrılır. Ayrıca, veri kümesi eğitim ve test kümelerine bölünür.</a:t>
            </a:r>
          </a:p>
        </p:txBody>
      </p:sp>
      <p:sp>
        <p:nvSpPr>
          <p:cNvPr name="TextBox 10" id="10"/>
          <p:cNvSpPr txBox="true"/>
          <p:nvPr/>
        </p:nvSpPr>
        <p:spPr>
          <a:xfrm rot="0">
            <a:off x="1518013" y="1743699"/>
            <a:ext cx="9725718" cy="1486304"/>
          </a:xfrm>
          <a:prstGeom prst="rect">
            <a:avLst/>
          </a:prstGeom>
        </p:spPr>
        <p:txBody>
          <a:bodyPr anchor="t" rtlCol="false" tIns="0" lIns="0" bIns="0" rIns="0">
            <a:spAutoFit/>
          </a:bodyPr>
          <a:lstStyle/>
          <a:p>
            <a:pPr algn="just">
              <a:lnSpc>
                <a:spcPts val="2885"/>
              </a:lnSpc>
              <a:spcBef>
                <a:spcPct val="0"/>
              </a:spcBef>
            </a:pPr>
            <a:r>
              <a:rPr lang="en-US" sz="2061">
                <a:solidFill>
                  <a:srgbClr val="000000"/>
                </a:solidFill>
                <a:latin typeface="Times New Roman"/>
                <a:ea typeface="Times New Roman"/>
                <a:cs typeface="Times New Roman"/>
                <a:sym typeface="Times New Roman"/>
              </a:rPr>
              <a:t>data = pd.read_csv("winequality-red.csv")</a:t>
            </a:r>
          </a:p>
          <a:p>
            <a:pPr algn="just">
              <a:lnSpc>
                <a:spcPts val="2885"/>
              </a:lnSpc>
              <a:spcBef>
                <a:spcPct val="0"/>
              </a:spcBef>
            </a:pPr>
            <a:r>
              <a:rPr lang="en-US" sz="2061">
                <a:solidFill>
                  <a:srgbClr val="000000"/>
                </a:solidFill>
                <a:latin typeface="Times New Roman"/>
                <a:ea typeface="Times New Roman"/>
                <a:cs typeface="Times New Roman"/>
                <a:sym typeface="Times New Roman"/>
              </a:rPr>
              <a:t>X = data.iloc[:, :-1].values</a:t>
            </a:r>
          </a:p>
          <a:p>
            <a:pPr algn="just">
              <a:lnSpc>
                <a:spcPts val="2885"/>
              </a:lnSpc>
              <a:spcBef>
                <a:spcPct val="0"/>
              </a:spcBef>
            </a:pPr>
            <a:r>
              <a:rPr lang="en-US" sz="2061">
                <a:solidFill>
                  <a:srgbClr val="000000"/>
                </a:solidFill>
                <a:latin typeface="Times New Roman"/>
                <a:ea typeface="Times New Roman"/>
                <a:cs typeface="Times New Roman"/>
                <a:sym typeface="Times New Roman"/>
              </a:rPr>
              <a:t>y = data.iloc[:, -1].values</a:t>
            </a:r>
          </a:p>
          <a:p>
            <a:pPr algn="just">
              <a:lnSpc>
                <a:spcPts val="2885"/>
              </a:lnSpc>
              <a:spcBef>
                <a:spcPct val="0"/>
              </a:spcBef>
            </a:pPr>
            <a:r>
              <a:rPr lang="en-US" sz="2061">
                <a:solidFill>
                  <a:srgbClr val="000000"/>
                </a:solidFill>
                <a:latin typeface="Times New Roman"/>
                <a:ea typeface="Times New Roman"/>
                <a:cs typeface="Times New Roman"/>
                <a:sym typeface="Times New Roman"/>
              </a:rPr>
              <a:t>X_train, X_test, y_train, y_test = train_test_split(X, y, test_size=0.2, random_state=42)</a:t>
            </a:r>
          </a:p>
        </p:txBody>
      </p:sp>
      <p:sp>
        <p:nvSpPr>
          <p:cNvPr name="TextBox 11" id="11"/>
          <p:cNvSpPr txBox="true"/>
          <p:nvPr/>
        </p:nvSpPr>
        <p:spPr>
          <a:xfrm rot="0">
            <a:off x="736094" y="3435096"/>
            <a:ext cx="15585430" cy="953134"/>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2. Modelin Tahmin Fonksiyonu:</a:t>
            </a:r>
          </a:p>
          <a:p>
            <a:pPr algn="l" marL="561349" indent="-280674" lvl="1">
              <a:lnSpc>
                <a:spcPts val="3640"/>
              </a:lnSpc>
              <a:spcBef>
                <a:spcPct val="0"/>
              </a:spcBef>
              <a:buFont typeface="Arial"/>
              <a:buChar char="•"/>
            </a:pPr>
            <a:r>
              <a:rPr lang="en-US" sz="2600">
                <a:solidFill>
                  <a:srgbClr val="000000"/>
                </a:solidFill>
                <a:latin typeface="Times New Roman"/>
                <a:ea typeface="Times New Roman"/>
                <a:cs typeface="Times New Roman"/>
                <a:sym typeface="Times New Roman"/>
              </a:rPr>
              <a:t>Bir model oluşturulup, tahmin fonksiyonu tanımlanır. Bu fonksiyon, verilen parametreler ile tahmin yapar.</a:t>
            </a:r>
          </a:p>
        </p:txBody>
      </p:sp>
      <p:sp>
        <p:nvSpPr>
          <p:cNvPr name="TextBox 12" id="12"/>
          <p:cNvSpPr txBox="true"/>
          <p:nvPr/>
        </p:nvSpPr>
        <p:spPr>
          <a:xfrm rot="0">
            <a:off x="1518013" y="4464430"/>
            <a:ext cx="5845800" cy="1123069"/>
          </a:xfrm>
          <a:prstGeom prst="rect">
            <a:avLst/>
          </a:prstGeom>
        </p:spPr>
        <p:txBody>
          <a:bodyPr anchor="t" rtlCol="false" tIns="0" lIns="0" bIns="0" rIns="0">
            <a:spAutoFit/>
          </a:bodyPr>
          <a:lstStyle/>
          <a:p>
            <a:pPr algn="just">
              <a:lnSpc>
                <a:spcPts val="2885"/>
              </a:lnSpc>
            </a:pPr>
            <a:r>
              <a:rPr lang="en-US" sz="2061">
                <a:solidFill>
                  <a:srgbClr val="000000"/>
                </a:solidFill>
                <a:latin typeface="Times New Roman"/>
                <a:ea typeface="Times New Roman"/>
                <a:cs typeface="Times New Roman"/>
                <a:sym typeface="Times New Roman"/>
              </a:rPr>
              <a:t>def predict(parameters, X):</a:t>
            </a:r>
          </a:p>
          <a:p>
            <a:pPr algn="just">
              <a:lnSpc>
                <a:spcPts val="2885"/>
              </a:lnSpc>
            </a:pPr>
            <a:r>
              <a:rPr lang="en-US" sz="2061">
                <a:solidFill>
                  <a:srgbClr val="000000"/>
                </a:solidFill>
                <a:latin typeface="Times New Roman"/>
                <a:ea typeface="Times New Roman"/>
                <a:cs typeface="Times New Roman"/>
                <a:sym typeface="Times New Roman"/>
              </a:rPr>
              <a:t>    return np.dot(X, parameters[:-1]) + parameters[-1]</a:t>
            </a:r>
          </a:p>
          <a:p>
            <a:pPr algn="just">
              <a:lnSpc>
                <a:spcPts val="2885"/>
              </a:lnSpc>
              <a:spcBef>
                <a:spcPct val="0"/>
              </a:spcBef>
            </a:pPr>
          </a:p>
        </p:txBody>
      </p:sp>
      <p:grpSp>
        <p:nvGrpSpPr>
          <p:cNvPr name="Group 13" id="13"/>
          <p:cNvGrpSpPr/>
          <p:nvPr/>
        </p:nvGrpSpPr>
        <p:grpSpPr>
          <a:xfrm rot="0">
            <a:off x="1247775" y="6435858"/>
            <a:ext cx="10266195" cy="1299722"/>
            <a:chOff x="0" y="0"/>
            <a:chExt cx="2703854" cy="342314"/>
          </a:xfrm>
        </p:grpSpPr>
        <p:sp>
          <p:nvSpPr>
            <p:cNvPr name="Freeform 14" id="14"/>
            <p:cNvSpPr/>
            <p:nvPr/>
          </p:nvSpPr>
          <p:spPr>
            <a:xfrm flipH="false" flipV="false" rot="0">
              <a:off x="0" y="0"/>
              <a:ext cx="2703854" cy="342314"/>
            </a:xfrm>
            <a:custGeom>
              <a:avLst/>
              <a:gdLst/>
              <a:ahLst/>
              <a:cxnLst/>
              <a:rect r="r" b="b" t="t" l="l"/>
              <a:pathLst>
                <a:path h="342314" w="2703854">
                  <a:moveTo>
                    <a:pt x="9049" y="0"/>
                  </a:moveTo>
                  <a:lnTo>
                    <a:pt x="2694804" y="0"/>
                  </a:lnTo>
                  <a:cubicBezTo>
                    <a:pt x="2697204" y="0"/>
                    <a:pt x="2699506" y="953"/>
                    <a:pt x="2701203" y="2651"/>
                  </a:cubicBezTo>
                  <a:cubicBezTo>
                    <a:pt x="2702900" y="4348"/>
                    <a:pt x="2703854" y="6649"/>
                    <a:pt x="2703854" y="9049"/>
                  </a:cubicBezTo>
                  <a:lnTo>
                    <a:pt x="2703854" y="333264"/>
                  </a:lnTo>
                  <a:cubicBezTo>
                    <a:pt x="2703854" y="338262"/>
                    <a:pt x="2699802" y="342314"/>
                    <a:pt x="2694804" y="342314"/>
                  </a:cubicBezTo>
                  <a:lnTo>
                    <a:pt x="9049" y="342314"/>
                  </a:lnTo>
                  <a:cubicBezTo>
                    <a:pt x="6649" y="342314"/>
                    <a:pt x="4348" y="341360"/>
                    <a:pt x="2651" y="339663"/>
                  </a:cubicBezTo>
                  <a:cubicBezTo>
                    <a:pt x="953" y="337966"/>
                    <a:pt x="0" y="335664"/>
                    <a:pt x="0" y="333264"/>
                  </a:cubicBezTo>
                  <a:lnTo>
                    <a:pt x="0" y="9049"/>
                  </a:lnTo>
                  <a:cubicBezTo>
                    <a:pt x="0" y="4052"/>
                    <a:pt x="4052" y="0"/>
                    <a:pt x="9049" y="0"/>
                  </a:cubicBez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28575"/>
              <a:ext cx="2703854" cy="370889"/>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736094" y="5482725"/>
            <a:ext cx="16585406" cy="953134"/>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3. Uygunluk (Fitness) Fonksiyonu:</a:t>
            </a:r>
          </a:p>
          <a:p>
            <a:pPr algn="l" marL="561349" indent="-280674" lvl="1">
              <a:lnSpc>
                <a:spcPts val="3640"/>
              </a:lnSpc>
              <a:spcBef>
                <a:spcPct val="0"/>
              </a:spcBef>
              <a:buFont typeface="Arial"/>
              <a:buChar char="•"/>
            </a:pPr>
            <a:r>
              <a:rPr lang="en-US" sz="2600">
                <a:solidFill>
                  <a:srgbClr val="000000"/>
                </a:solidFill>
                <a:latin typeface="Times New Roman"/>
                <a:ea typeface="Times New Roman"/>
                <a:cs typeface="Times New Roman"/>
                <a:sym typeface="Times New Roman"/>
              </a:rPr>
              <a:t>Fitness fonksiyonu, modelin doğruluğunu (hata miktarını) hesaplar. Burada, ortalama kare hata (MSE) kullanılır.</a:t>
            </a:r>
          </a:p>
        </p:txBody>
      </p:sp>
      <p:sp>
        <p:nvSpPr>
          <p:cNvPr name="TextBox 17" id="17"/>
          <p:cNvSpPr txBox="true"/>
          <p:nvPr/>
        </p:nvSpPr>
        <p:spPr>
          <a:xfrm rot="0">
            <a:off x="1518013" y="6502533"/>
            <a:ext cx="5673770" cy="1486304"/>
          </a:xfrm>
          <a:prstGeom prst="rect">
            <a:avLst/>
          </a:prstGeom>
        </p:spPr>
        <p:txBody>
          <a:bodyPr anchor="t" rtlCol="false" tIns="0" lIns="0" bIns="0" rIns="0">
            <a:spAutoFit/>
          </a:bodyPr>
          <a:lstStyle/>
          <a:p>
            <a:pPr algn="just">
              <a:lnSpc>
                <a:spcPts val="2885"/>
              </a:lnSpc>
            </a:pPr>
            <a:r>
              <a:rPr lang="en-US" sz="2061">
                <a:solidFill>
                  <a:srgbClr val="000000"/>
                </a:solidFill>
                <a:latin typeface="Times New Roman"/>
                <a:ea typeface="Times New Roman"/>
                <a:cs typeface="Times New Roman"/>
                <a:sym typeface="Times New Roman"/>
              </a:rPr>
              <a:t>def mseFitness(parameters):</a:t>
            </a:r>
          </a:p>
          <a:p>
            <a:pPr algn="just">
              <a:lnSpc>
                <a:spcPts val="2885"/>
              </a:lnSpc>
            </a:pPr>
            <a:r>
              <a:rPr lang="en-US" sz="2061">
                <a:solidFill>
                  <a:srgbClr val="000000"/>
                </a:solidFill>
                <a:latin typeface="Times New Roman"/>
                <a:ea typeface="Times New Roman"/>
                <a:cs typeface="Times New Roman"/>
                <a:sym typeface="Times New Roman"/>
              </a:rPr>
              <a:t>    predictions = predict(parameters, X_train)</a:t>
            </a:r>
          </a:p>
          <a:p>
            <a:pPr algn="just">
              <a:lnSpc>
                <a:spcPts val="2885"/>
              </a:lnSpc>
            </a:pPr>
            <a:r>
              <a:rPr lang="en-US" sz="2061">
                <a:solidFill>
                  <a:srgbClr val="000000"/>
                </a:solidFill>
                <a:latin typeface="Times New Roman"/>
                <a:ea typeface="Times New Roman"/>
                <a:cs typeface="Times New Roman"/>
                <a:sym typeface="Times New Roman"/>
              </a:rPr>
              <a:t>    return mean_squared_error(y_train, predictions)</a:t>
            </a:r>
          </a:p>
          <a:p>
            <a:pPr algn="just">
              <a:lnSpc>
                <a:spcPts val="2885"/>
              </a:lnSpc>
              <a:spcBef>
                <a:spcPct val="0"/>
              </a:spcBef>
            </a:pPr>
          </a:p>
        </p:txBody>
      </p:sp>
      <p:grpSp>
        <p:nvGrpSpPr>
          <p:cNvPr name="Group 18" id="18"/>
          <p:cNvGrpSpPr/>
          <p:nvPr/>
        </p:nvGrpSpPr>
        <p:grpSpPr>
          <a:xfrm rot="0">
            <a:off x="1247775" y="8641089"/>
            <a:ext cx="10266195" cy="894407"/>
            <a:chOff x="0" y="0"/>
            <a:chExt cx="2703854" cy="235564"/>
          </a:xfrm>
        </p:grpSpPr>
        <p:sp>
          <p:nvSpPr>
            <p:cNvPr name="Freeform 19" id="19"/>
            <p:cNvSpPr/>
            <p:nvPr/>
          </p:nvSpPr>
          <p:spPr>
            <a:xfrm flipH="false" flipV="false" rot="0">
              <a:off x="0" y="0"/>
              <a:ext cx="2703854" cy="235564"/>
            </a:xfrm>
            <a:custGeom>
              <a:avLst/>
              <a:gdLst/>
              <a:ahLst/>
              <a:cxnLst/>
              <a:rect r="r" b="b" t="t" l="l"/>
              <a:pathLst>
                <a:path h="235564" w="2703854">
                  <a:moveTo>
                    <a:pt x="9049" y="0"/>
                  </a:moveTo>
                  <a:lnTo>
                    <a:pt x="2694804" y="0"/>
                  </a:lnTo>
                  <a:cubicBezTo>
                    <a:pt x="2697204" y="0"/>
                    <a:pt x="2699506" y="953"/>
                    <a:pt x="2701203" y="2651"/>
                  </a:cubicBezTo>
                  <a:cubicBezTo>
                    <a:pt x="2702900" y="4348"/>
                    <a:pt x="2703854" y="6649"/>
                    <a:pt x="2703854" y="9049"/>
                  </a:cubicBezTo>
                  <a:lnTo>
                    <a:pt x="2703854" y="226515"/>
                  </a:lnTo>
                  <a:cubicBezTo>
                    <a:pt x="2703854" y="231513"/>
                    <a:pt x="2699802" y="235564"/>
                    <a:pt x="2694804" y="235564"/>
                  </a:cubicBezTo>
                  <a:lnTo>
                    <a:pt x="9049" y="235564"/>
                  </a:lnTo>
                  <a:cubicBezTo>
                    <a:pt x="6649" y="235564"/>
                    <a:pt x="4348" y="234611"/>
                    <a:pt x="2651" y="232914"/>
                  </a:cubicBezTo>
                  <a:cubicBezTo>
                    <a:pt x="953" y="231217"/>
                    <a:pt x="0" y="228915"/>
                    <a:pt x="0" y="226515"/>
                  </a:cubicBezTo>
                  <a:lnTo>
                    <a:pt x="0" y="9049"/>
                  </a:lnTo>
                  <a:cubicBezTo>
                    <a:pt x="0" y="4052"/>
                    <a:pt x="4052" y="0"/>
                    <a:pt x="9049" y="0"/>
                  </a:cubicBezTo>
                  <a:close/>
                </a:path>
              </a:pathLst>
            </a:custGeom>
            <a:solidFill>
              <a:srgbClr val="000000">
                <a:alpha val="0"/>
              </a:srgbClr>
            </a:solidFill>
            <a:ln w="38100" cap="sq">
              <a:solidFill>
                <a:srgbClr val="000000"/>
              </a:solidFill>
              <a:prstDash val="solid"/>
              <a:miter/>
            </a:ln>
          </p:spPr>
        </p:sp>
        <p:sp>
          <p:nvSpPr>
            <p:cNvPr name="TextBox 20" id="20"/>
            <p:cNvSpPr txBox="true"/>
            <p:nvPr/>
          </p:nvSpPr>
          <p:spPr>
            <a:xfrm>
              <a:off x="0" y="-28575"/>
              <a:ext cx="2703854" cy="264139"/>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736094" y="7687955"/>
            <a:ext cx="14255346" cy="953134"/>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4. Popülasyon Başlatma:</a:t>
            </a:r>
          </a:p>
          <a:p>
            <a:pPr algn="l" marL="561349" indent="-280674" lvl="1">
              <a:lnSpc>
                <a:spcPts val="3640"/>
              </a:lnSpc>
              <a:spcBef>
                <a:spcPct val="0"/>
              </a:spcBef>
              <a:buFont typeface="Arial"/>
              <a:buChar char="•"/>
            </a:pPr>
            <a:r>
              <a:rPr lang="en-US" sz="2600">
                <a:solidFill>
                  <a:srgbClr val="000000"/>
                </a:solidFill>
                <a:latin typeface="Times New Roman"/>
                <a:ea typeface="Times New Roman"/>
                <a:cs typeface="Times New Roman"/>
                <a:sym typeface="Times New Roman"/>
              </a:rPr>
              <a:t>Kurbağa populasyonu rastgele başlatılır. Bu, algoritmanın çözüm uzayındaki arama alanıdır.</a:t>
            </a:r>
          </a:p>
        </p:txBody>
      </p:sp>
      <p:sp>
        <p:nvSpPr>
          <p:cNvPr name="TextBox 22" id="22"/>
          <p:cNvSpPr txBox="true"/>
          <p:nvPr/>
        </p:nvSpPr>
        <p:spPr>
          <a:xfrm rot="0">
            <a:off x="1518013" y="8707764"/>
            <a:ext cx="6347548" cy="759835"/>
          </a:xfrm>
          <a:prstGeom prst="rect">
            <a:avLst/>
          </a:prstGeom>
        </p:spPr>
        <p:txBody>
          <a:bodyPr anchor="t" rtlCol="false" tIns="0" lIns="0" bIns="0" rIns="0">
            <a:spAutoFit/>
          </a:bodyPr>
          <a:lstStyle/>
          <a:p>
            <a:pPr algn="just">
              <a:lnSpc>
                <a:spcPts val="2885"/>
              </a:lnSpc>
            </a:pPr>
            <a:r>
              <a:rPr lang="en-US" sz="2061">
                <a:solidFill>
                  <a:srgbClr val="000000"/>
                </a:solidFill>
                <a:latin typeface="Times New Roman"/>
                <a:ea typeface="Times New Roman"/>
                <a:cs typeface="Times New Roman"/>
                <a:sym typeface="Times New Roman"/>
              </a:rPr>
              <a:t>def initialPopula(dim, low, up): </a:t>
            </a:r>
          </a:p>
          <a:p>
            <a:pPr algn="just">
              <a:lnSpc>
                <a:spcPts val="2885"/>
              </a:lnSpc>
              <a:spcBef>
                <a:spcPct val="0"/>
              </a:spcBef>
            </a:pPr>
            <a:r>
              <a:rPr lang="en-US" sz="2061">
                <a:solidFill>
                  <a:srgbClr val="000000"/>
                </a:solidFill>
                <a:latin typeface="Times New Roman"/>
                <a:ea typeface="Times New Roman"/>
                <a:cs typeface="Times New Roman"/>
                <a:sym typeface="Times New Roman"/>
              </a:rPr>
              <a:t>      return np.random.uniform(low, up, size=(total, dim))</a:t>
            </a:r>
          </a:p>
        </p:txBody>
      </p:sp>
      <p:sp>
        <p:nvSpPr>
          <p:cNvPr name="Freeform 23" id="23"/>
          <p:cNvSpPr/>
          <p:nvPr/>
        </p:nvSpPr>
        <p:spPr>
          <a:xfrm flipH="true" flipV="false" rot="-9071761">
            <a:off x="17133528" y="-791705"/>
            <a:ext cx="1837670" cy="2026842"/>
          </a:xfrm>
          <a:custGeom>
            <a:avLst/>
            <a:gdLst/>
            <a:ahLst/>
            <a:cxnLst/>
            <a:rect r="r" b="b" t="t" l="l"/>
            <a:pathLst>
              <a:path h="2026842" w="1837670">
                <a:moveTo>
                  <a:pt x="1837670" y="0"/>
                </a:moveTo>
                <a:lnTo>
                  <a:pt x="0" y="0"/>
                </a:lnTo>
                <a:lnTo>
                  <a:pt x="0" y="2026842"/>
                </a:lnTo>
                <a:lnTo>
                  <a:pt x="1837670" y="2026842"/>
                </a:lnTo>
                <a:lnTo>
                  <a:pt x="1837670" y="0"/>
                </a:lnTo>
                <a:close/>
              </a:path>
            </a:pathLst>
          </a:custGeom>
          <a:blipFill>
            <a:blip r:embed="rId3"/>
            <a:stretch>
              <a:fillRect l="0" t="0" r="0" b="0"/>
            </a:stretch>
          </a:blipFill>
        </p:spPr>
      </p:sp>
      <p:sp>
        <p:nvSpPr>
          <p:cNvPr name="Freeform 24" id="24"/>
          <p:cNvSpPr/>
          <p:nvPr/>
        </p:nvSpPr>
        <p:spPr>
          <a:xfrm flipH="false" flipV="true" rot="-9211847">
            <a:off x="-812298" y="9190766"/>
            <a:ext cx="1837670" cy="2026842"/>
          </a:xfrm>
          <a:custGeom>
            <a:avLst/>
            <a:gdLst/>
            <a:ahLst/>
            <a:cxnLst/>
            <a:rect r="r" b="b" t="t" l="l"/>
            <a:pathLst>
              <a:path h="2026842" w="1837670">
                <a:moveTo>
                  <a:pt x="0" y="2026842"/>
                </a:moveTo>
                <a:lnTo>
                  <a:pt x="1837670" y="2026842"/>
                </a:lnTo>
                <a:lnTo>
                  <a:pt x="1837670" y="0"/>
                </a:lnTo>
                <a:lnTo>
                  <a:pt x="0" y="0"/>
                </a:lnTo>
                <a:lnTo>
                  <a:pt x="0" y="2026842"/>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grpSp>
        <p:nvGrpSpPr>
          <p:cNvPr name="Group 3" id="3"/>
          <p:cNvGrpSpPr/>
          <p:nvPr/>
        </p:nvGrpSpPr>
        <p:grpSpPr>
          <a:xfrm rot="0">
            <a:off x="1247775" y="1297286"/>
            <a:ext cx="10266195" cy="1007125"/>
            <a:chOff x="0" y="0"/>
            <a:chExt cx="2703854" cy="265251"/>
          </a:xfrm>
        </p:grpSpPr>
        <p:sp>
          <p:nvSpPr>
            <p:cNvPr name="Freeform 4" id="4"/>
            <p:cNvSpPr/>
            <p:nvPr/>
          </p:nvSpPr>
          <p:spPr>
            <a:xfrm flipH="false" flipV="false" rot="0">
              <a:off x="0" y="0"/>
              <a:ext cx="2703854" cy="265251"/>
            </a:xfrm>
            <a:custGeom>
              <a:avLst/>
              <a:gdLst/>
              <a:ahLst/>
              <a:cxnLst/>
              <a:rect r="r" b="b" t="t" l="l"/>
              <a:pathLst>
                <a:path h="265251" w="2703854">
                  <a:moveTo>
                    <a:pt x="9049" y="0"/>
                  </a:moveTo>
                  <a:lnTo>
                    <a:pt x="2694804" y="0"/>
                  </a:lnTo>
                  <a:cubicBezTo>
                    <a:pt x="2697204" y="0"/>
                    <a:pt x="2699506" y="953"/>
                    <a:pt x="2701203" y="2651"/>
                  </a:cubicBezTo>
                  <a:cubicBezTo>
                    <a:pt x="2702900" y="4348"/>
                    <a:pt x="2703854" y="6649"/>
                    <a:pt x="2703854" y="9049"/>
                  </a:cubicBezTo>
                  <a:lnTo>
                    <a:pt x="2703854" y="256202"/>
                  </a:lnTo>
                  <a:cubicBezTo>
                    <a:pt x="2703854" y="261200"/>
                    <a:pt x="2699802" y="265251"/>
                    <a:pt x="2694804" y="265251"/>
                  </a:cubicBezTo>
                  <a:lnTo>
                    <a:pt x="9049" y="265251"/>
                  </a:lnTo>
                  <a:cubicBezTo>
                    <a:pt x="6649" y="265251"/>
                    <a:pt x="4348" y="264298"/>
                    <a:pt x="2651" y="262601"/>
                  </a:cubicBezTo>
                  <a:cubicBezTo>
                    <a:pt x="953" y="260903"/>
                    <a:pt x="0" y="258602"/>
                    <a:pt x="0" y="256202"/>
                  </a:cubicBezTo>
                  <a:lnTo>
                    <a:pt x="0" y="9049"/>
                  </a:lnTo>
                  <a:cubicBezTo>
                    <a:pt x="0" y="4052"/>
                    <a:pt x="4052" y="0"/>
                    <a:pt x="9049" y="0"/>
                  </a:cubicBezTo>
                  <a:close/>
                </a:path>
              </a:pathLst>
            </a:custGeom>
            <a:solidFill>
              <a:srgbClr val="000000">
                <a:alpha val="0"/>
              </a:srgbClr>
            </a:solidFill>
            <a:ln w="38100" cap="sq">
              <a:solidFill>
                <a:srgbClr val="000000"/>
              </a:solidFill>
              <a:prstDash val="solid"/>
              <a:miter/>
            </a:ln>
          </p:spPr>
        </p:sp>
        <p:sp>
          <p:nvSpPr>
            <p:cNvPr name="TextBox 5" id="5"/>
            <p:cNvSpPr txBox="true"/>
            <p:nvPr/>
          </p:nvSpPr>
          <p:spPr>
            <a:xfrm>
              <a:off x="0" y="-28575"/>
              <a:ext cx="2703854" cy="29382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36094" y="271146"/>
            <a:ext cx="7408366" cy="953134"/>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5. Fitness Hesaplama:</a:t>
            </a:r>
          </a:p>
          <a:p>
            <a:pPr algn="l" marL="561349" indent="-280674" lvl="1">
              <a:lnSpc>
                <a:spcPts val="3640"/>
              </a:lnSpc>
              <a:spcBef>
                <a:spcPct val="0"/>
              </a:spcBef>
              <a:buFont typeface="Arial"/>
              <a:buChar char="•"/>
            </a:pPr>
            <a:r>
              <a:rPr lang="en-US" sz="2600">
                <a:solidFill>
                  <a:srgbClr val="000000"/>
                </a:solidFill>
                <a:latin typeface="Times New Roman"/>
                <a:ea typeface="Times New Roman"/>
                <a:cs typeface="Times New Roman"/>
                <a:sym typeface="Times New Roman"/>
              </a:rPr>
              <a:t>Verilen bir populasyon için uygunluk hesaplanır.</a:t>
            </a:r>
          </a:p>
        </p:txBody>
      </p:sp>
      <p:sp>
        <p:nvSpPr>
          <p:cNvPr name="TextBox 7" id="7"/>
          <p:cNvSpPr txBox="true"/>
          <p:nvPr/>
        </p:nvSpPr>
        <p:spPr>
          <a:xfrm rot="0">
            <a:off x="1518013" y="1378068"/>
            <a:ext cx="5341291" cy="759835"/>
          </a:xfrm>
          <a:prstGeom prst="rect">
            <a:avLst/>
          </a:prstGeom>
        </p:spPr>
        <p:txBody>
          <a:bodyPr anchor="t" rtlCol="false" tIns="0" lIns="0" bIns="0" rIns="0">
            <a:spAutoFit/>
          </a:bodyPr>
          <a:lstStyle/>
          <a:p>
            <a:pPr algn="just">
              <a:lnSpc>
                <a:spcPts val="2885"/>
              </a:lnSpc>
            </a:pPr>
            <a:r>
              <a:rPr lang="en-US" sz="2061">
                <a:solidFill>
                  <a:srgbClr val="000000"/>
                </a:solidFill>
                <a:latin typeface="Times New Roman"/>
                <a:ea typeface="Times New Roman"/>
                <a:cs typeface="Times New Roman"/>
                <a:sym typeface="Times New Roman"/>
              </a:rPr>
              <a:t>def calculateFitness(func, params): </a:t>
            </a:r>
          </a:p>
          <a:p>
            <a:pPr algn="just">
              <a:lnSpc>
                <a:spcPts val="2885"/>
              </a:lnSpc>
              <a:spcBef>
                <a:spcPct val="0"/>
              </a:spcBef>
            </a:pPr>
            <a:r>
              <a:rPr lang="en-US" sz="2061">
                <a:solidFill>
                  <a:srgbClr val="000000"/>
                </a:solidFill>
                <a:latin typeface="Times New Roman"/>
                <a:ea typeface="Times New Roman"/>
                <a:cs typeface="Times New Roman"/>
                <a:sym typeface="Times New Roman"/>
              </a:rPr>
              <a:t>      return np.apply_along_axis(func, 1, params)</a:t>
            </a:r>
          </a:p>
        </p:txBody>
      </p:sp>
      <p:grpSp>
        <p:nvGrpSpPr>
          <p:cNvPr name="Group 8" id="8"/>
          <p:cNvGrpSpPr/>
          <p:nvPr/>
        </p:nvGrpSpPr>
        <p:grpSpPr>
          <a:xfrm rot="0">
            <a:off x="1247775" y="3301977"/>
            <a:ext cx="10266195" cy="1007125"/>
            <a:chOff x="0" y="0"/>
            <a:chExt cx="2703854" cy="265251"/>
          </a:xfrm>
        </p:grpSpPr>
        <p:sp>
          <p:nvSpPr>
            <p:cNvPr name="Freeform 9" id="9"/>
            <p:cNvSpPr/>
            <p:nvPr/>
          </p:nvSpPr>
          <p:spPr>
            <a:xfrm flipH="false" flipV="false" rot="0">
              <a:off x="0" y="0"/>
              <a:ext cx="2703854" cy="265251"/>
            </a:xfrm>
            <a:custGeom>
              <a:avLst/>
              <a:gdLst/>
              <a:ahLst/>
              <a:cxnLst/>
              <a:rect r="r" b="b" t="t" l="l"/>
              <a:pathLst>
                <a:path h="265251" w="2703854">
                  <a:moveTo>
                    <a:pt x="9049" y="0"/>
                  </a:moveTo>
                  <a:lnTo>
                    <a:pt x="2694804" y="0"/>
                  </a:lnTo>
                  <a:cubicBezTo>
                    <a:pt x="2697204" y="0"/>
                    <a:pt x="2699506" y="953"/>
                    <a:pt x="2701203" y="2651"/>
                  </a:cubicBezTo>
                  <a:cubicBezTo>
                    <a:pt x="2702900" y="4348"/>
                    <a:pt x="2703854" y="6649"/>
                    <a:pt x="2703854" y="9049"/>
                  </a:cubicBezTo>
                  <a:lnTo>
                    <a:pt x="2703854" y="256202"/>
                  </a:lnTo>
                  <a:cubicBezTo>
                    <a:pt x="2703854" y="261200"/>
                    <a:pt x="2699802" y="265251"/>
                    <a:pt x="2694804" y="265251"/>
                  </a:cubicBezTo>
                  <a:lnTo>
                    <a:pt x="9049" y="265251"/>
                  </a:lnTo>
                  <a:cubicBezTo>
                    <a:pt x="6649" y="265251"/>
                    <a:pt x="4348" y="264298"/>
                    <a:pt x="2651" y="262601"/>
                  </a:cubicBezTo>
                  <a:cubicBezTo>
                    <a:pt x="953" y="260903"/>
                    <a:pt x="0" y="258602"/>
                    <a:pt x="0" y="256202"/>
                  </a:cubicBezTo>
                  <a:lnTo>
                    <a:pt x="0" y="9049"/>
                  </a:lnTo>
                  <a:cubicBezTo>
                    <a:pt x="0" y="4052"/>
                    <a:pt x="4052" y="0"/>
                    <a:pt x="9049" y="0"/>
                  </a:cubicBez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28575"/>
              <a:ext cx="2703854" cy="293826"/>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736094" y="2275836"/>
            <a:ext cx="12656195" cy="953134"/>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6. Memeplex Oluşturma:</a:t>
            </a:r>
          </a:p>
          <a:p>
            <a:pPr algn="l" marL="561349" indent="-280674" lvl="1">
              <a:lnSpc>
                <a:spcPts val="3640"/>
              </a:lnSpc>
              <a:spcBef>
                <a:spcPct val="0"/>
              </a:spcBef>
              <a:buFont typeface="Arial"/>
              <a:buChar char="•"/>
            </a:pPr>
            <a:r>
              <a:rPr lang="en-US" sz="2600">
                <a:solidFill>
                  <a:srgbClr val="000000"/>
                </a:solidFill>
                <a:latin typeface="Times New Roman"/>
                <a:ea typeface="Times New Roman"/>
                <a:cs typeface="Times New Roman"/>
                <a:sym typeface="Times New Roman"/>
              </a:rPr>
              <a:t>Popülasyonlar küçük alt gruplara (memeplexes) ayrılır. Bu, yerel aramalar için yapılır.</a:t>
            </a:r>
          </a:p>
        </p:txBody>
      </p:sp>
      <p:sp>
        <p:nvSpPr>
          <p:cNvPr name="TextBox 12" id="12"/>
          <p:cNvSpPr txBox="true"/>
          <p:nvPr/>
        </p:nvSpPr>
        <p:spPr>
          <a:xfrm rot="0">
            <a:off x="1518013" y="3382759"/>
            <a:ext cx="7004913" cy="1123069"/>
          </a:xfrm>
          <a:prstGeom prst="rect">
            <a:avLst/>
          </a:prstGeom>
        </p:spPr>
        <p:txBody>
          <a:bodyPr anchor="t" rtlCol="false" tIns="0" lIns="0" bIns="0" rIns="0">
            <a:spAutoFit/>
          </a:bodyPr>
          <a:lstStyle/>
          <a:p>
            <a:pPr algn="just">
              <a:lnSpc>
                <a:spcPts val="2885"/>
              </a:lnSpc>
            </a:pPr>
            <a:r>
              <a:rPr lang="en-US" sz="2061">
                <a:solidFill>
                  <a:srgbClr val="000000"/>
                </a:solidFill>
                <a:latin typeface="Times New Roman"/>
                <a:ea typeface="Times New Roman"/>
                <a:cs typeface="Times New Roman"/>
                <a:sym typeface="Times New Roman"/>
              </a:rPr>
              <a:t>def createMemeplexes(populations):</a:t>
            </a:r>
          </a:p>
          <a:p>
            <a:pPr algn="just">
              <a:lnSpc>
                <a:spcPts val="2885"/>
              </a:lnSpc>
            </a:pPr>
            <a:r>
              <a:rPr lang="en-US" sz="2061">
                <a:solidFill>
                  <a:srgbClr val="000000"/>
                </a:solidFill>
                <a:latin typeface="Times New Roman"/>
                <a:ea typeface="Times New Roman"/>
                <a:cs typeface="Times New Roman"/>
                <a:sym typeface="Times New Roman"/>
              </a:rPr>
              <a:t>    return populations.reshape(memeplexes_number, frog_n, -1)</a:t>
            </a:r>
          </a:p>
          <a:p>
            <a:pPr algn="just">
              <a:lnSpc>
                <a:spcPts val="2885"/>
              </a:lnSpc>
              <a:spcBef>
                <a:spcPct val="0"/>
              </a:spcBef>
            </a:pPr>
          </a:p>
        </p:txBody>
      </p:sp>
      <p:grpSp>
        <p:nvGrpSpPr>
          <p:cNvPr name="Group 13" id="13"/>
          <p:cNvGrpSpPr/>
          <p:nvPr/>
        </p:nvGrpSpPr>
        <p:grpSpPr>
          <a:xfrm rot="0">
            <a:off x="1247775" y="5306667"/>
            <a:ext cx="10266195" cy="4626081"/>
            <a:chOff x="0" y="0"/>
            <a:chExt cx="2703854" cy="1218392"/>
          </a:xfrm>
        </p:grpSpPr>
        <p:sp>
          <p:nvSpPr>
            <p:cNvPr name="Freeform 14" id="14"/>
            <p:cNvSpPr/>
            <p:nvPr/>
          </p:nvSpPr>
          <p:spPr>
            <a:xfrm flipH="false" flipV="false" rot="0">
              <a:off x="0" y="0"/>
              <a:ext cx="2703854" cy="1218392"/>
            </a:xfrm>
            <a:custGeom>
              <a:avLst/>
              <a:gdLst/>
              <a:ahLst/>
              <a:cxnLst/>
              <a:rect r="r" b="b" t="t" l="l"/>
              <a:pathLst>
                <a:path h="1218392" w="2703854">
                  <a:moveTo>
                    <a:pt x="9049" y="0"/>
                  </a:moveTo>
                  <a:lnTo>
                    <a:pt x="2694804" y="0"/>
                  </a:lnTo>
                  <a:cubicBezTo>
                    <a:pt x="2697204" y="0"/>
                    <a:pt x="2699506" y="953"/>
                    <a:pt x="2701203" y="2651"/>
                  </a:cubicBezTo>
                  <a:cubicBezTo>
                    <a:pt x="2702900" y="4348"/>
                    <a:pt x="2703854" y="6649"/>
                    <a:pt x="2703854" y="9049"/>
                  </a:cubicBezTo>
                  <a:lnTo>
                    <a:pt x="2703854" y="1209342"/>
                  </a:lnTo>
                  <a:cubicBezTo>
                    <a:pt x="2703854" y="1214340"/>
                    <a:pt x="2699802" y="1218392"/>
                    <a:pt x="2694804" y="1218392"/>
                  </a:cubicBezTo>
                  <a:lnTo>
                    <a:pt x="9049" y="1218392"/>
                  </a:lnTo>
                  <a:cubicBezTo>
                    <a:pt x="6649" y="1218392"/>
                    <a:pt x="4348" y="1217438"/>
                    <a:pt x="2651" y="1215741"/>
                  </a:cubicBezTo>
                  <a:cubicBezTo>
                    <a:pt x="953" y="1214044"/>
                    <a:pt x="0" y="1211742"/>
                    <a:pt x="0" y="1209342"/>
                  </a:cubicBezTo>
                  <a:lnTo>
                    <a:pt x="0" y="9049"/>
                  </a:lnTo>
                  <a:cubicBezTo>
                    <a:pt x="0" y="4052"/>
                    <a:pt x="4052" y="0"/>
                    <a:pt x="9049" y="0"/>
                  </a:cubicBez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28575"/>
              <a:ext cx="2703854" cy="1246967"/>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736094" y="4280527"/>
            <a:ext cx="13090922" cy="1867534"/>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7. Lokal Arama:</a:t>
            </a:r>
          </a:p>
          <a:p>
            <a:pPr algn="l" marL="561349" indent="-280674" lvl="1">
              <a:lnSpc>
                <a:spcPts val="3640"/>
              </a:lnSpc>
              <a:buFont typeface="Arial"/>
              <a:buChar char="•"/>
            </a:pPr>
            <a:r>
              <a:rPr lang="en-US" sz="2600">
                <a:solidFill>
                  <a:srgbClr val="000000"/>
                </a:solidFill>
                <a:latin typeface="Times New Roman"/>
                <a:ea typeface="Times New Roman"/>
                <a:cs typeface="Times New Roman"/>
                <a:sym typeface="Times New Roman"/>
              </a:rPr>
              <a:t>Yerel optimizasyon işlemi yapılır. Bu aşamada alt memeplexler üzerinde ince ayar yapılır.</a:t>
            </a:r>
          </a:p>
          <a:p>
            <a:pPr algn="l">
              <a:lnSpc>
                <a:spcPts val="3640"/>
              </a:lnSpc>
            </a:pPr>
          </a:p>
          <a:p>
            <a:pPr algn="l">
              <a:lnSpc>
                <a:spcPts val="3640"/>
              </a:lnSpc>
              <a:spcBef>
                <a:spcPct val="0"/>
              </a:spcBef>
            </a:pPr>
          </a:p>
        </p:txBody>
      </p:sp>
      <p:sp>
        <p:nvSpPr>
          <p:cNvPr name="TextBox 17" id="17"/>
          <p:cNvSpPr txBox="true"/>
          <p:nvPr/>
        </p:nvSpPr>
        <p:spPr>
          <a:xfrm rot="0">
            <a:off x="1518013" y="5387450"/>
            <a:ext cx="7863222" cy="4755411"/>
          </a:xfrm>
          <a:prstGeom prst="rect">
            <a:avLst/>
          </a:prstGeom>
        </p:spPr>
        <p:txBody>
          <a:bodyPr anchor="t" rtlCol="false" tIns="0" lIns="0" bIns="0" rIns="0">
            <a:spAutoFit/>
          </a:bodyPr>
          <a:lstStyle/>
          <a:p>
            <a:pPr algn="just">
              <a:lnSpc>
                <a:spcPts val="2885"/>
              </a:lnSpc>
            </a:pPr>
            <a:r>
              <a:rPr lang="en-US" sz="2061">
                <a:solidFill>
                  <a:srgbClr val="000000"/>
                </a:solidFill>
                <a:latin typeface="Times New Roman"/>
                <a:ea typeface="Times New Roman"/>
                <a:cs typeface="Times New Roman"/>
                <a:sym typeface="Times New Roman"/>
              </a:rPr>
              <a:t>def localSearch(memeplexes, func, global_best):</a:t>
            </a:r>
          </a:p>
          <a:p>
            <a:pPr algn="just">
              <a:lnSpc>
                <a:spcPts val="2885"/>
              </a:lnSpc>
            </a:pPr>
            <a:r>
              <a:rPr lang="en-US" sz="2061">
                <a:solidFill>
                  <a:srgbClr val="000000"/>
                </a:solidFill>
                <a:latin typeface="Times New Roman"/>
                <a:ea typeface="Times New Roman"/>
                <a:cs typeface="Times New Roman"/>
                <a:sym typeface="Times New Roman"/>
              </a:rPr>
              <a:t>    for im in range(memeplexes_number):</a:t>
            </a:r>
          </a:p>
          <a:p>
            <a:pPr algn="just">
              <a:lnSpc>
                <a:spcPts val="2885"/>
              </a:lnSpc>
            </a:pPr>
            <a:r>
              <a:rPr lang="en-US" sz="2061">
                <a:solidFill>
                  <a:srgbClr val="000000"/>
                </a:solidFill>
                <a:latin typeface="Times New Roman"/>
                <a:ea typeface="Times New Roman"/>
                <a:cs typeface="Times New Roman"/>
                <a:sym typeface="Times New Roman"/>
              </a:rPr>
              <a:t>        for _ in range(circulation_N):</a:t>
            </a:r>
          </a:p>
          <a:p>
            <a:pPr algn="just">
              <a:lnSpc>
                <a:spcPts val="2885"/>
              </a:lnSpc>
            </a:pPr>
            <a:r>
              <a:rPr lang="en-US" sz="2061">
                <a:solidFill>
                  <a:srgbClr val="000000"/>
                </a:solidFill>
                <a:latin typeface="Times New Roman"/>
                <a:ea typeface="Times New Roman"/>
                <a:cs typeface="Times New Roman"/>
                <a:sym typeface="Times New Roman"/>
              </a:rPr>
              <a:t>            submemep = constructSubmemep(memeplexes[im])</a:t>
            </a:r>
          </a:p>
          <a:p>
            <a:pPr algn="just">
              <a:lnSpc>
                <a:spcPts val="2885"/>
              </a:lnSpc>
            </a:pPr>
            <a:r>
              <a:rPr lang="en-US" sz="2061">
                <a:solidFill>
                  <a:srgbClr val="000000"/>
                </a:solidFill>
                <a:latin typeface="Times New Roman"/>
                <a:ea typeface="Times New Roman"/>
                <a:cs typeface="Times New Roman"/>
                <a:sym typeface="Times New Roman"/>
              </a:rPr>
              <a:t>            sub_fitness = calculateFitness(func, submemep)</a:t>
            </a:r>
          </a:p>
          <a:p>
            <a:pPr algn="just">
              <a:lnSpc>
                <a:spcPts val="2885"/>
              </a:lnSpc>
            </a:pPr>
            <a:r>
              <a:rPr lang="en-US" sz="2061">
                <a:solidFill>
                  <a:srgbClr val="000000"/>
                </a:solidFill>
                <a:latin typeface="Times New Roman"/>
                <a:ea typeface="Times New Roman"/>
                <a:cs typeface="Times New Roman"/>
                <a:sym typeface="Times New Roman"/>
              </a:rPr>
              <a:t>            sorted_indices = np.argsort(sub_fitness)</a:t>
            </a:r>
          </a:p>
          <a:p>
            <a:pPr algn="just">
              <a:lnSpc>
                <a:spcPts val="2885"/>
              </a:lnSpc>
            </a:pPr>
            <a:r>
              <a:rPr lang="en-US" sz="2061">
                <a:solidFill>
                  <a:srgbClr val="000000"/>
                </a:solidFill>
                <a:latin typeface="Times New Roman"/>
                <a:ea typeface="Times New Roman"/>
                <a:cs typeface="Times New Roman"/>
                <a:sym typeface="Times New Roman"/>
              </a:rPr>
              <a:t>            submemep = submemep[sorted_indices]</a:t>
            </a:r>
          </a:p>
          <a:p>
            <a:pPr algn="just">
              <a:lnSpc>
                <a:spcPts val="2885"/>
              </a:lnSpc>
            </a:pPr>
            <a:r>
              <a:rPr lang="en-US" sz="2061">
                <a:solidFill>
                  <a:srgbClr val="000000"/>
                </a:solidFill>
                <a:latin typeface="Times New Roman"/>
                <a:ea typeface="Times New Roman"/>
                <a:cs typeface="Times New Roman"/>
                <a:sym typeface="Times New Roman"/>
              </a:rPr>
              <a:t>            sub_best = submemep[0]</a:t>
            </a:r>
          </a:p>
          <a:p>
            <a:pPr algn="just">
              <a:lnSpc>
                <a:spcPts val="2885"/>
              </a:lnSpc>
            </a:pPr>
            <a:r>
              <a:rPr lang="en-US" sz="2061">
                <a:solidFill>
                  <a:srgbClr val="000000"/>
                </a:solidFill>
                <a:latin typeface="Times New Roman"/>
                <a:ea typeface="Times New Roman"/>
                <a:cs typeface="Times New Roman"/>
                <a:sym typeface="Times New Roman"/>
              </a:rPr>
              <a:t>            sub_worst = submemep[-1]</a:t>
            </a:r>
          </a:p>
          <a:p>
            <a:pPr algn="just">
              <a:lnSpc>
                <a:spcPts val="2885"/>
              </a:lnSpc>
            </a:pPr>
            <a:r>
              <a:rPr lang="en-US" sz="2061">
                <a:solidFill>
                  <a:srgbClr val="000000"/>
                </a:solidFill>
                <a:latin typeface="Times New Roman"/>
                <a:ea typeface="Times New Roman"/>
                <a:cs typeface="Times New Roman"/>
                <a:sym typeface="Times New Roman"/>
              </a:rPr>
              <a:t>            new_position = updateWorst(sub_best, sub_worst, global_best)</a:t>
            </a:r>
          </a:p>
          <a:p>
            <a:pPr algn="just">
              <a:lnSpc>
                <a:spcPts val="2885"/>
              </a:lnSpc>
            </a:pPr>
            <a:r>
              <a:rPr lang="en-US" sz="2061">
                <a:solidFill>
                  <a:srgbClr val="000000"/>
                </a:solidFill>
                <a:latin typeface="Times New Roman"/>
                <a:ea typeface="Times New Roman"/>
                <a:cs typeface="Times New Roman"/>
                <a:sym typeface="Times New Roman"/>
              </a:rPr>
              <a:t>            memeplexes[im][-1] = new_position</a:t>
            </a:r>
          </a:p>
          <a:p>
            <a:pPr algn="just">
              <a:lnSpc>
                <a:spcPts val="2885"/>
              </a:lnSpc>
            </a:pPr>
            <a:r>
              <a:rPr lang="en-US" sz="2061">
                <a:solidFill>
                  <a:srgbClr val="000000"/>
                </a:solidFill>
                <a:latin typeface="Times New Roman"/>
                <a:ea typeface="Times New Roman"/>
                <a:cs typeface="Times New Roman"/>
                <a:sym typeface="Times New Roman"/>
              </a:rPr>
              <a:t>    return memeplexes.reshape(-1, memeplexes.shape[-1])</a:t>
            </a:r>
          </a:p>
          <a:p>
            <a:pPr algn="just">
              <a:lnSpc>
                <a:spcPts val="2885"/>
              </a:lnSpc>
              <a:spcBef>
                <a:spcPct val="0"/>
              </a:spcBef>
            </a:pPr>
          </a:p>
        </p:txBody>
      </p:sp>
      <p:sp>
        <p:nvSpPr>
          <p:cNvPr name="Freeform 18" id="18"/>
          <p:cNvSpPr/>
          <p:nvPr/>
        </p:nvSpPr>
        <p:spPr>
          <a:xfrm flipH="true" flipV="false" rot="-9071761">
            <a:off x="17025730" y="-745506"/>
            <a:ext cx="1837670" cy="2026842"/>
          </a:xfrm>
          <a:custGeom>
            <a:avLst/>
            <a:gdLst/>
            <a:ahLst/>
            <a:cxnLst/>
            <a:rect r="r" b="b" t="t" l="l"/>
            <a:pathLst>
              <a:path h="2026842" w="1837670">
                <a:moveTo>
                  <a:pt x="1837670" y="0"/>
                </a:moveTo>
                <a:lnTo>
                  <a:pt x="0" y="0"/>
                </a:lnTo>
                <a:lnTo>
                  <a:pt x="0" y="2026842"/>
                </a:lnTo>
                <a:lnTo>
                  <a:pt x="1837670" y="2026842"/>
                </a:lnTo>
                <a:lnTo>
                  <a:pt x="1837670" y="0"/>
                </a:lnTo>
                <a:close/>
              </a:path>
            </a:pathLst>
          </a:custGeom>
          <a:blipFill>
            <a:blip r:embed="rId3"/>
            <a:stretch>
              <a:fillRect l="0" t="0" r="0" b="0"/>
            </a:stretch>
          </a:blipFill>
        </p:spPr>
      </p:sp>
      <p:sp>
        <p:nvSpPr>
          <p:cNvPr name="Freeform 19" id="19"/>
          <p:cNvSpPr/>
          <p:nvPr/>
        </p:nvSpPr>
        <p:spPr>
          <a:xfrm flipH="false" flipV="true" rot="-9211847">
            <a:off x="-812298" y="9190766"/>
            <a:ext cx="1837670" cy="2026842"/>
          </a:xfrm>
          <a:custGeom>
            <a:avLst/>
            <a:gdLst/>
            <a:ahLst/>
            <a:cxnLst/>
            <a:rect r="r" b="b" t="t" l="l"/>
            <a:pathLst>
              <a:path h="2026842" w="1837670">
                <a:moveTo>
                  <a:pt x="0" y="2026842"/>
                </a:moveTo>
                <a:lnTo>
                  <a:pt x="1837670" y="2026842"/>
                </a:lnTo>
                <a:lnTo>
                  <a:pt x="1837670" y="0"/>
                </a:lnTo>
                <a:lnTo>
                  <a:pt x="0" y="0"/>
                </a:lnTo>
                <a:lnTo>
                  <a:pt x="0" y="2026842"/>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grpSp>
        <p:nvGrpSpPr>
          <p:cNvPr name="Group 3" id="3"/>
          <p:cNvGrpSpPr/>
          <p:nvPr/>
        </p:nvGrpSpPr>
        <p:grpSpPr>
          <a:xfrm rot="0">
            <a:off x="1247775" y="1297286"/>
            <a:ext cx="10266195" cy="1268922"/>
            <a:chOff x="0" y="0"/>
            <a:chExt cx="2703854" cy="334202"/>
          </a:xfrm>
        </p:grpSpPr>
        <p:sp>
          <p:nvSpPr>
            <p:cNvPr name="Freeform 4" id="4"/>
            <p:cNvSpPr/>
            <p:nvPr/>
          </p:nvSpPr>
          <p:spPr>
            <a:xfrm flipH="false" flipV="false" rot="0">
              <a:off x="0" y="0"/>
              <a:ext cx="2703854" cy="334202"/>
            </a:xfrm>
            <a:custGeom>
              <a:avLst/>
              <a:gdLst/>
              <a:ahLst/>
              <a:cxnLst/>
              <a:rect r="r" b="b" t="t" l="l"/>
              <a:pathLst>
                <a:path h="334202" w="2703854">
                  <a:moveTo>
                    <a:pt x="9049" y="0"/>
                  </a:moveTo>
                  <a:lnTo>
                    <a:pt x="2694804" y="0"/>
                  </a:lnTo>
                  <a:cubicBezTo>
                    <a:pt x="2697204" y="0"/>
                    <a:pt x="2699506" y="953"/>
                    <a:pt x="2701203" y="2651"/>
                  </a:cubicBezTo>
                  <a:cubicBezTo>
                    <a:pt x="2702900" y="4348"/>
                    <a:pt x="2703854" y="6649"/>
                    <a:pt x="2703854" y="9049"/>
                  </a:cubicBezTo>
                  <a:lnTo>
                    <a:pt x="2703854" y="325152"/>
                  </a:lnTo>
                  <a:cubicBezTo>
                    <a:pt x="2703854" y="330150"/>
                    <a:pt x="2699802" y="334202"/>
                    <a:pt x="2694804" y="334202"/>
                  </a:cubicBezTo>
                  <a:lnTo>
                    <a:pt x="9049" y="334202"/>
                  </a:lnTo>
                  <a:cubicBezTo>
                    <a:pt x="6649" y="334202"/>
                    <a:pt x="4348" y="333248"/>
                    <a:pt x="2651" y="331551"/>
                  </a:cubicBezTo>
                  <a:cubicBezTo>
                    <a:pt x="953" y="329854"/>
                    <a:pt x="0" y="327552"/>
                    <a:pt x="0" y="325152"/>
                  </a:cubicBezTo>
                  <a:lnTo>
                    <a:pt x="0" y="9049"/>
                  </a:lnTo>
                  <a:cubicBezTo>
                    <a:pt x="0" y="4052"/>
                    <a:pt x="4052" y="0"/>
                    <a:pt x="9049" y="0"/>
                  </a:cubicBezTo>
                  <a:close/>
                </a:path>
              </a:pathLst>
            </a:custGeom>
            <a:solidFill>
              <a:srgbClr val="000000">
                <a:alpha val="0"/>
              </a:srgbClr>
            </a:solidFill>
            <a:ln w="38100" cap="sq">
              <a:solidFill>
                <a:srgbClr val="000000"/>
              </a:solidFill>
              <a:prstDash val="solid"/>
              <a:miter/>
            </a:ln>
          </p:spPr>
        </p:sp>
        <p:sp>
          <p:nvSpPr>
            <p:cNvPr name="TextBox 5" id="5"/>
            <p:cNvSpPr txBox="true"/>
            <p:nvPr/>
          </p:nvSpPr>
          <p:spPr>
            <a:xfrm>
              <a:off x="0" y="-28575"/>
              <a:ext cx="2703854" cy="36277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36094" y="271146"/>
            <a:ext cx="12541002" cy="1867534"/>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8. Alt Memeplex Oluşturma:</a:t>
            </a:r>
          </a:p>
          <a:p>
            <a:pPr algn="l" marL="561349" indent="-280674" lvl="1">
              <a:lnSpc>
                <a:spcPts val="3640"/>
              </a:lnSpc>
              <a:buFont typeface="Arial"/>
              <a:buChar char="•"/>
            </a:pPr>
            <a:r>
              <a:rPr lang="en-US" sz="2600">
                <a:solidFill>
                  <a:srgbClr val="000000"/>
                </a:solidFill>
                <a:latin typeface="Times New Roman"/>
                <a:ea typeface="Times New Roman"/>
                <a:cs typeface="Times New Roman"/>
                <a:sym typeface="Times New Roman"/>
              </a:rPr>
              <a:t>Alt memeplexler, mevcut memeplexlerden rastgele seçilen bir alt küme ile oluşturulur.</a:t>
            </a:r>
          </a:p>
          <a:p>
            <a:pPr algn="l">
              <a:lnSpc>
                <a:spcPts val="3640"/>
              </a:lnSpc>
            </a:pPr>
          </a:p>
          <a:p>
            <a:pPr algn="l">
              <a:lnSpc>
                <a:spcPts val="3640"/>
              </a:lnSpc>
              <a:spcBef>
                <a:spcPct val="0"/>
              </a:spcBef>
            </a:pPr>
          </a:p>
        </p:txBody>
      </p:sp>
      <p:sp>
        <p:nvSpPr>
          <p:cNvPr name="TextBox 7" id="7"/>
          <p:cNvSpPr txBox="true"/>
          <p:nvPr/>
        </p:nvSpPr>
        <p:spPr>
          <a:xfrm rot="0">
            <a:off x="1518013" y="1378068"/>
            <a:ext cx="7556974" cy="1486304"/>
          </a:xfrm>
          <a:prstGeom prst="rect">
            <a:avLst/>
          </a:prstGeom>
        </p:spPr>
        <p:txBody>
          <a:bodyPr anchor="t" rtlCol="false" tIns="0" lIns="0" bIns="0" rIns="0">
            <a:spAutoFit/>
          </a:bodyPr>
          <a:lstStyle/>
          <a:p>
            <a:pPr algn="just">
              <a:lnSpc>
                <a:spcPts val="2885"/>
              </a:lnSpc>
            </a:pPr>
            <a:r>
              <a:rPr lang="en-US" sz="2061">
                <a:solidFill>
                  <a:srgbClr val="000000"/>
                </a:solidFill>
                <a:latin typeface="Times New Roman"/>
                <a:ea typeface="Times New Roman"/>
                <a:cs typeface="Times New Roman"/>
                <a:sym typeface="Times New Roman"/>
              </a:rPr>
              <a:t>def constructSubmemep(current_memep):</a:t>
            </a:r>
          </a:p>
          <a:p>
            <a:pPr algn="just">
              <a:lnSpc>
                <a:spcPts val="2885"/>
              </a:lnSpc>
            </a:pPr>
            <a:r>
              <a:rPr lang="en-US" sz="2061">
                <a:solidFill>
                  <a:srgbClr val="000000"/>
                </a:solidFill>
                <a:latin typeface="Times New Roman"/>
                <a:ea typeface="Times New Roman"/>
                <a:cs typeface="Times New Roman"/>
                <a:sym typeface="Times New Roman"/>
              </a:rPr>
              <a:t>    indices = np.random.choice(frog_n, submemep_q, replace=False)</a:t>
            </a:r>
          </a:p>
          <a:p>
            <a:pPr algn="just">
              <a:lnSpc>
                <a:spcPts val="2885"/>
              </a:lnSpc>
            </a:pPr>
            <a:r>
              <a:rPr lang="en-US" sz="2061">
                <a:solidFill>
                  <a:srgbClr val="000000"/>
                </a:solidFill>
                <a:latin typeface="Times New Roman"/>
                <a:ea typeface="Times New Roman"/>
                <a:cs typeface="Times New Roman"/>
                <a:sym typeface="Times New Roman"/>
              </a:rPr>
              <a:t>    return current_memep[indices]</a:t>
            </a:r>
          </a:p>
          <a:p>
            <a:pPr algn="just">
              <a:lnSpc>
                <a:spcPts val="2885"/>
              </a:lnSpc>
              <a:spcBef>
                <a:spcPct val="0"/>
              </a:spcBef>
            </a:pPr>
          </a:p>
        </p:txBody>
      </p:sp>
      <p:grpSp>
        <p:nvGrpSpPr>
          <p:cNvPr name="Group 8" id="8"/>
          <p:cNvGrpSpPr/>
          <p:nvPr/>
        </p:nvGrpSpPr>
        <p:grpSpPr>
          <a:xfrm rot="0">
            <a:off x="1247775" y="3576414"/>
            <a:ext cx="10266195" cy="1567086"/>
            <a:chOff x="0" y="0"/>
            <a:chExt cx="2703854" cy="412730"/>
          </a:xfrm>
        </p:grpSpPr>
        <p:sp>
          <p:nvSpPr>
            <p:cNvPr name="Freeform 9" id="9"/>
            <p:cNvSpPr/>
            <p:nvPr/>
          </p:nvSpPr>
          <p:spPr>
            <a:xfrm flipH="false" flipV="false" rot="0">
              <a:off x="0" y="0"/>
              <a:ext cx="2703854" cy="412730"/>
            </a:xfrm>
            <a:custGeom>
              <a:avLst/>
              <a:gdLst/>
              <a:ahLst/>
              <a:cxnLst/>
              <a:rect r="r" b="b" t="t" l="l"/>
              <a:pathLst>
                <a:path h="412730" w="2703854">
                  <a:moveTo>
                    <a:pt x="9049" y="0"/>
                  </a:moveTo>
                  <a:lnTo>
                    <a:pt x="2694804" y="0"/>
                  </a:lnTo>
                  <a:cubicBezTo>
                    <a:pt x="2697204" y="0"/>
                    <a:pt x="2699506" y="953"/>
                    <a:pt x="2701203" y="2651"/>
                  </a:cubicBezTo>
                  <a:cubicBezTo>
                    <a:pt x="2702900" y="4348"/>
                    <a:pt x="2703854" y="6649"/>
                    <a:pt x="2703854" y="9049"/>
                  </a:cubicBezTo>
                  <a:lnTo>
                    <a:pt x="2703854" y="403681"/>
                  </a:lnTo>
                  <a:cubicBezTo>
                    <a:pt x="2703854" y="406081"/>
                    <a:pt x="2702900" y="408383"/>
                    <a:pt x="2701203" y="410080"/>
                  </a:cubicBezTo>
                  <a:cubicBezTo>
                    <a:pt x="2699506" y="411777"/>
                    <a:pt x="2697204" y="412730"/>
                    <a:pt x="2694804" y="412730"/>
                  </a:cubicBezTo>
                  <a:lnTo>
                    <a:pt x="9049" y="412730"/>
                  </a:lnTo>
                  <a:cubicBezTo>
                    <a:pt x="4052" y="412730"/>
                    <a:pt x="0" y="408679"/>
                    <a:pt x="0" y="403681"/>
                  </a:cubicBezTo>
                  <a:lnTo>
                    <a:pt x="0" y="9049"/>
                  </a:lnTo>
                  <a:cubicBezTo>
                    <a:pt x="0" y="4052"/>
                    <a:pt x="4052" y="0"/>
                    <a:pt x="9049" y="0"/>
                  </a:cubicBez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28575"/>
              <a:ext cx="2703854" cy="441305"/>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736094" y="2550274"/>
            <a:ext cx="10084743" cy="2324734"/>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9. En Kötü Pozisyonu Güncelleme:</a:t>
            </a:r>
          </a:p>
          <a:p>
            <a:pPr algn="l" marL="561349" indent="-280674" lvl="1">
              <a:lnSpc>
                <a:spcPts val="3640"/>
              </a:lnSpc>
              <a:buFont typeface="Arial"/>
              <a:buChar char="•"/>
            </a:pPr>
            <a:r>
              <a:rPr lang="en-US" sz="2600">
                <a:solidFill>
                  <a:srgbClr val="000000"/>
                </a:solidFill>
                <a:latin typeface="Times New Roman"/>
                <a:ea typeface="Times New Roman"/>
                <a:cs typeface="Times New Roman"/>
                <a:sym typeface="Times New Roman"/>
              </a:rPr>
              <a:t>Yerel en kötü çözüm ile global en iyi çözüm arasında bir adım atılır.</a:t>
            </a:r>
          </a:p>
          <a:p>
            <a:pPr algn="l">
              <a:lnSpc>
                <a:spcPts val="3640"/>
              </a:lnSpc>
            </a:pPr>
          </a:p>
          <a:p>
            <a:pPr algn="l">
              <a:lnSpc>
                <a:spcPts val="3640"/>
              </a:lnSpc>
            </a:pPr>
          </a:p>
          <a:p>
            <a:pPr algn="l">
              <a:lnSpc>
                <a:spcPts val="3640"/>
              </a:lnSpc>
              <a:spcBef>
                <a:spcPct val="0"/>
              </a:spcBef>
            </a:pPr>
          </a:p>
        </p:txBody>
      </p:sp>
      <p:sp>
        <p:nvSpPr>
          <p:cNvPr name="TextBox 12" id="12"/>
          <p:cNvSpPr txBox="true"/>
          <p:nvPr/>
        </p:nvSpPr>
        <p:spPr>
          <a:xfrm rot="0">
            <a:off x="1518013" y="3657196"/>
            <a:ext cx="6069370" cy="1849538"/>
          </a:xfrm>
          <a:prstGeom prst="rect">
            <a:avLst/>
          </a:prstGeom>
        </p:spPr>
        <p:txBody>
          <a:bodyPr anchor="t" rtlCol="false" tIns="0" lIns="0" bIns="0" rIns="0">
            <a:spAutoFit/>
          </a:bodyPr>
          <a:lstStyle/>
          <a:p>
            <a:pPr algn="just">
              <a:lnSpc>
                <a:spcPts val="2885"/>
              </a:lnSpc>
            </a:pPr>
            <a:r>
              <a:rPr lang="en-US" sz="2061">
                <a:solidFill>
                  <a:srgbClr val="000000"/>
                </a:solidFill>
                <a:latin typeface="Times New Roman"/>
                <a:ea typeface="Times New Roman"/>
                <a:cs typeface="Times New Roman"/>
                <a:sym typeface="Times New Roman"/>
              </a:rPr>
              <a:t>def updateWorst(local_best, local_worst, global_best):</a:t>
            </a:r>
          </a:p>
          <a:p>
            <a:pPr algn="just">
              <a:lnSpc>
                <a:spcPts val="2885"/>
              </a:lnSpc>
            </a:pPr>
            <a:r>
              <a:rPr lang="en-US" sz="2061">
                <a:solidFill>
                  <a:srgbClr val="000000"/>
                </a:solidFill>
                <a:latin typeface="Times New Roman"/>
                <a:ea typeface="Times New Roman"/>
                <a:cs typeface="Times New Roman"/>
                <a:sym typeface="Times New Roman"/>
              </a:rPr>
              <a:t>    step = random.random() * (local_best - local_worst)</a:t>
            </a:r>
          </a:p>
          <a:p>
            <a:pPr algn="just">
              <a:lnSpc>
                <a:spcPts val="2885"/>
              </a:lnSpc>
            </a:pPr>
            <a:r>
              <a:rPr lang="en-US" sz="2061">
                <a:solidFill>
                  <a:srgbClr val="000000"/>
                </a:solidFill>
                <a:latin typeface="Times New Roman"/>
                <a:ea typeface="Times New Roman"/>
                <a:cs typeface="Times New Roman"/>
                <a:sym typeface="Times New Roman"/>
              </a:rPr>
              <a:t>    new_position = local_worst + step</a:t>
            </a:r>
          </a:p>
          <a:p>
            <a:pPr algn="just">
              <a:lnSpc>
                <a:spcPts val="2885"/>
              </a:lnSpc>
            </a:pPr>
            <a:r>
              <a:rPr lang="en-US" sz="2061">
                <a:solidFill>
                  <a:srgbClr val="000000"/>
                </a:solidFill>
                <a:latin typeface="Times New Roman"/>
                <a:ea typeface="Times New Roman"/>
                <a:cs typeface="Times New Roman"/>
                <a:sym typeface="Times New Roman"/>
              </a:rPr>
              <a:t>    return new_position</a:t>
            </a:r>
          </a:p>
          <a:p>
            <a:pPr algn="just">
              <a:lnSpc>
                <a:spcPts val="2885"/>
              </a:lnSpc>
              <a:spcBef>
                <a:spcPct val="0"/>
              </a:spcBef>
            </a:pPr>
          </a:p>
        </p:txBody>
      </p:sp>
      <p:grpSp>
        <p:nvGrpSpPr>
          <p:cNvPr name="Group 13" id="13"/>
          <p:cNvGrpSpPr/>
          <p:nvPr/>
        </p:nvGrpSpPr>
        <p:grpSpPr>
          <a:xfrm rot="0">
            <a:off x="1247775" y="6516384"/>
            <a:ext cx="10266195" cy="3538262"/>
            <a:chOff x="0" y="0"/>
            <a:chExt cx="2703854" cy="931888"/>
          </a:xfrm>
        </p:grpSpPr>
        <p:sp>
          <p:nvSpPr>
            <p:cNvPr name="Freeform 14" id="14"/>
            <p:cNvSpPr/>
            <p:nvPr/>
          </p:nvSpPr>
          <p:spPr>
            <a:xfrm flipH="false" flipV="false" rot="0">
              <a:off x="0" y="0"/>
              <a:ext cx="2703854" cy="931888"/>
            </a:xfrm>
            <a:custGeom>
              <a:avLst/>
              <a:gdLst/>
              <a:ahLst/>
              <a:cxnLst/>
              <a:rect r="r" b="b" t="t" l="l"/>
              <a:pathLst>
                <a:path h="931888" w="2703854">
                  <a:moveTo>
                    <a:pt x="9049" y="0"/>
                  </a:moveTo>
                  <a:lnTo>
                    <a:pt x="2694804" y="0"/>
                  </a:lnTo>
                  <a:cubicBezTo>
                    <a:pt x="2697204" y="0"/>
                    <a:pt x="2699506" y="953"/>
                    <a:pt x="2701203" y="2651"/>
                  </a:cubicBezTo>
                  <a:cubicBezTo>
                    <a:pt x="2702900" y="4348"/>
                    <a:pt x="2703854" y="6649"/>
                    <a:pt x="2703854" y="9049"/>
                  </a:cubicBezTo>
                  <a:lnTo>
                    <a:pt x="2703854" y="922839"/>
                  </a:lnTo>
                  <a:cubicBezTo>
                    <a:pt x="2703854" y="927836"/>
                    <a:pt x="2699802" y="931888"/>
                    <a:pt x="2694804" y="931888"/>
                  </a:cubicBezTo>
                  <a:lnTo>
                    <a:pt x="9049" y="931888"/>
                  </a:lnTo>
                  <a:cubicBezTo>
                    <a:pt x="6649" y="931888"/>
                    <a:pt x="4348" y="930935"/>
                    <a:pt x="2651" y="929237"/>
                  </a:cubicBezTo>
                  <a:cubicBezTo>
                    <a:pt x="953" y="927540"/>
                    <a:pt x="0" y="925239"/>
                    <a:pt x="0" y="922839"/>
                  </a:cubicBezTo>
                  <a:lnTo>
                    <a:pt x="0" y="9049"/>
                  </a:lnTo>
                  <a:cubicBezTo>
                    <a:pt x="0" y="4052"/>
                    <a:pt x="4052" y="0"/>
                    <a:pt x="9049" y="0"/>
                  </a:cubicBez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28575"/>
              <a:ext cx="2703854" cy="960463"/>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736094" y="5124450"/>
            <a:ext cx="17551906" cy="2324734"/>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10. Global Arama:</a:t>
            </a:r>
          </a:p>
          <a:p>
            <a:pPr algn="l" marL="561349" indent="-280674" lvl="1">
              <a:lnSpc>
                <a:spcPts val="3640"/>
              </a:lnSpc>
              <a:buFont typeface="Arial"/>
              <a:buChar char="•"/>
            </a:pPr>
            <a:r>
              <a:rPr lang="en-US" sz="2600">
                <a:solidFill>
                  <a:srgbClr val="000000"/>
                </a:solidFill>
                <a:latin typeface="Times New Roman"/>
                <a:ea typeface="Times New Roman"/>
                <a:cs typeface="Times New Roman"/>
                <a:sym typeface="Times New Roman"/>
              </a:rPr>
              <a:t>Global arama, tüm popülasyonu ve memeplexleri güncelleyerek en iyi çözümü bulmaya çalışır. Ayrıca, animasyon ve görselleştirme yapılır.</a:t>
            </a:r>
          </a:p>
          <a:p>
            <a:pPr algn="l">
              <a:lnSpc>
                <a:spcPts val="3640"/>
              </a:lnSpc>
            </a:pPr>
          </a:p>
          <a:p>
            <a:pPr algn="l">
              <a:lnSpc>
                <a:spcPts val="3640"/>
              </a:lnSpc>
              <a:spcBef>
                <a:spcPct val="0"/>
              </a:spcBef>
            </a:pPr>
          </a:p>
        </p:txBody>
      </p:sp>
      <p:sp>
        <p:nvSpPr>
          <p:cNvPr name="TextBox 17" id="17"/>
          <p:cNvSpPr txBox="true"/>
          <p:nvPr/>
        </p:nvSpPr>
        <p:spPr>
          <a:xfrm rot="0">
            <a:off x="1380752" y="6635403"/>
            <a:ext cx="9440084" cy="3291498"/>
          </a:xfrm>
          <a:prstGeom prst="rect">
            <a:avLst/>
          </a:prstGeom>
        </p:spPr>
        <p:txBody>
          <a:bodyPr anchor="t" rtlCol="false" tIns="0" lIns="0" bIns="0" rIns="0">
            <a:spAutoFit/>
          </a:bodyPr>
          <a:lstStyle/>
          <a:p>
            <a:pPr algn="just">
              <a:lnSpc>
                <a:spcPts val="2853"/>
              </a:lnSpc>
            </a:pPr>
            <a:r>
              <a:rPr lang="en-US" sz="2038">
                <a:solidFill>
                  <a:srgbClr val="000000"/>
                </a:solidFill>
                <a:latin typeface="Times New Roman"/>
                <a:ea typeface="Times New Roman"/>
                <a:cs typeface="Times New Roman"/>
                <a:sym typeface="Times New Roman"/>
              </a:rPr>
              <a:t>def globalSearch(func, dimension, low_limit=-10, up_limit=10):</a:t>
            </a:r>
          </a:p>
          <a:p>
            <a:pPr algn="just">
              <a:lnSpc>
                <a:spcPts val="2853"/>
              </a:lnSpc>
            </a:pPr>
            <a:r>
              <a:rPr lang="en-US" sz="2038">
                <a:solidFill>
                  <a:srgbClr val="000000"/>
                </a:solidFill>
                <a:latin typeface="Times New Roman"/>
                <a:ea typeface="Times New Roman"/>
                <a:cs typeface="Times New Roman"/>
                <a:sym typeface="Times New Roman"/>
              </a:rPr>
              <a:t>.</a:t>
            </a:r>
          </a:p>
          <a:p>
            <a:pPr algn="just">
              <a:lnSpc>
                <a:spcPts val="2853"/>
              </a:lnSpc>
            </a:pPr>
            <a:r>
              <a:rPr lang="en-US" sz="2038">
                <a:solidFill>
                  <a:srgbClr val="000000"/>
                </a:solidFill>
                <a:latin typeface="Times New Roman"/>
                <a:ea typeface="Times New Roman"/>
                <a:cs typeface="Times New Roman"/>
                <a:sym typeface="Times New Roman"/>
              </a:rPr>
              <a:t>.</a:t>
            </a:r>
          </a:p>
          <a:p>
            <a:pPr algn="just">
              <a:lnSpc>
                <a:spcPts val="2853"/>
              </a:lnSpc>
            </a:pPr>
            <a:r>
              <a:rPr lang="en-US" sz="2038">
                <a:solidFill>
                  <a:srgbClr val="000000"/>
                </a:solidFill>
                <a:latin typeface="Times New Roman"/>
                <a:ea typeface="Times New Roman"/>
                <a:cs typeface="Times New Roman"/>
                <a:sym typeface="Times New Roman"/>
              </a:rPr>
              <a:t>return scatters</a:t>
            </a:r>
          </a:p>
          <a:p>
            <a:pPr algn="just">
              <a:lnSpc>
                <a:spcPts val="2853"/>
              </a:lnSpc>
            </a:pPr>
            <a:r>
              <a:rPr lang="en-US" sz="2038">
                <a:solidFill>
                  <a:srgbClr val="000000"/>
                </a:solidFill>
                <a:latin typeface="Times New Roman"/>
                <a:ea typeface="Times New Roman"/>
                <a:cs typeface="Times New Roman"/>
                <a:sym typeface="Times New Roman"/>
              </a:rPr>
              <a:t>.</a:t>
            </a:r>
          </a:p>
          <a:p>
            <a:pPr algn="just">
              <a:lnSpc>
                <a:spcPts val="2853"/>
              </a:lnSpc>
            </a:pPr>
            <a:r>
              <a:rPr lang="en-US" sz="2038">
                <a:solidFill>
                  <a:srgbClr val="000000"/>
                </a:solidFill>
                <a:latin typeface="Times New Roman"/>
                <a:ea typeface="Times New Roman"/>
                <a:cs typeface="Times New Roman"/>
                <a:sym typeface="Times New Roman"/>
              </a:rPr>
              <a:t>.</a:t>
            </a:r>
          </a:p>
          <a:p>
            <a:pPr algn="just">
              <a:lnSpc>
                <a:spcPts val="2853"/>
              </a:lnSpc>
            </a:pPr>
            <a:r>
              <a:rPr lang="en-US" sz="2038">
                <a:solidFill>
                  <a:srgbClr val="000000"/>
                </a:solidFill>
                <a:latin typeface="Times New Roman"/>
                <a:ea typeface="Times New Roman"/>
                <a:cs typeface="Times New Roman"/>
                <a:sym typeface="Times New Roman"/>
              </a:rPr>
              <a:t>print("Optimized Parameters:", best_solution) </a:t>
            </a:r>
          </a:p>
          <a:p>
            <a:pPr algn="just">
              <a:lnSpc>
                <a:spcPts val="2853"/>
              </a:lnSpc>
            </a:pPr>
            <a:r>
              <a:rPr lang="en-US" sz="2038">
                <a:solidFill>
                  <a:srgbClr val="000000"/>
                </a:solidFill>
                <a:latin typeface="Times New Roman"/>
                <a:ea typeface="Times New Roman"/>
                <a:cs typeface="Times New Roman"/>
                <a:sym typeface="Times New Roman"/>
              </a:rPr>
              <a:t>print("Best Fitness (MSE):", best_fitness)</a:t>
            </a:r>
          </a:p>
          <a:p>
            <a:pPr algn="just">
              <a:lnSpc>
                <a:spcPts val="2853"/>
              </a:lnSpc>
              <a:spcBef>
                <a:spcPct val="0"/>
              </a:spcBef>
            </a:pPr>
            <a:r>
              <a:rPr lang="en-US" sz="2038">
                <a:solidFill>
                  <a:srgbClr val="000000"/>
                </a:solidFill>
                <a:latin typeface="Times New Roman"/>
                <a:ea typeface="Times New Roman"/>
                <a:cs typeface="Times New Roman"/>
                <a:sym typeface="Times New Roman"/>
              </a:rPr>
              <a:t>print("Test Set MSE:", test_mse)</a:t>
            </a:r>
          </a:p>
        </p:txBody>
      </p:sp>
      <p:sp>
        <p:nvSpPr>
          <p:cNvPr name="Freeform 18" id="18"/>
          <p:cNvSpPr/>
          <p:nvPr/>
        </p:nvSpPr>
        <p:spPr>
          <a:xfrm flipH="true" flipV="false" rot="-9071761">
            <a:off x="17025730" y="-745506"/>
            <a:ext cx="1837670" cy="2026842"/>
          </a:xfrm>
          <a:custGeom>
            <a:avLst/>
            <a:gdLst/>
            <a:ahLst/>
            <a:cxnLst/>
            <a:rect r="r" b="b" t="t" l="l"/>
            <a:pathLst>
              <a:path h="2026842" w="1837670">
                <a:moveTo>
                  <a:pt x="1837670" y="0"/>
                </a:moveTo>
                <a:lnTo>
                  <a:pt x="0" y="0"/>
                </a:lnTo>
                <a:lnTo>
                  <a:pt x="0" y="2026842"/>
                </a:lnTo>
                <a:lnTo>
                  <a:pt x="1837670" y="2026842"/>
                </a:lnTo>
                <a:lnTo>
                  <a:pt x="1837670" y="0"/>
                </a:lnTo>
                <a:close/>
              </a:path>
            </a:pathLst>
          </a:custGeom>
          <a:blipFill>
            <a:blip r:embed="rId3"/>
            <a:stretch>
              <a:fillRect l="0" t="0" r="0" b="0"/>
            </a:stretch>
          </a:blipFill>
        </p:spPr>
      </p:sp>
      <p:sp>
        <p:nvSpPr>
          <p:cNvPr name="Freeform 19" id="19"/>
          <p:cNvSpPr/>
          <p:nvPr/>
        </p:nvSpPr>
        <p:spPr>
          <a:xfrm flipH="false" flipV="true" rot="-9211847">
            <a:off x="-812298" y="9190766"/>
            <a:ext cx="1837670" cy="2026842"/>
          </a:xfrm>
          <a:custGeom>
            <a:avLst/>
            <a:gdLst/>
            <a:ahLst/>
            <a:cxnLst/>
            <a:rect r="r" b="b" t="t" l="l"/>
            <a:pathLst>
              <a:path h="2026842" w="1837670">
                <a:moveTo>
                  <a:pt x="0" y="2026842"/>
                </a:moveTo>
                <a:lnTo>
                  <a:pt x="1837670" y="2026842"/>
                </a:lnTo>
                <a:lnTo>
                  <a:pt x="1837670" y="0"/>
                </a:lnTo>
                <a:lnTo>
                  <a:pt x="0" y="0"/>
                </a:lnTo>
                <a:lnTo>
                  <a:pt x="0" y="2026842"/>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true" flipV="false" rot="-9071761">
            <a:off x="17318537" y="-685179"/>
            <a:ext cx="1543364" cy="1702240"/>
          </a:xfrm>
          <a:custGeom>
            <a:avLst/>
            <a:gdLst/>
            <a:ahLst/>
            <a:cxnLst/>
            <a:rect r="r" b="b" t="t" l="l"/>
            <a:pathLst>
              <a:path h="1702240" w="1543364">
                <a:moveTo>
                  <a:pt x="1543364" y="0"/>
                </a:moveTo>
                <a:lnTo>
                  <a:pt x="0" y="0"/>
                </a:lnTo>
                <a:lnTo>
                  <a:pt x="0" y="1702240"/>
                </a:lnTo>
                <a:lnTo>
                  <a:pt x="1543364" y="1702240"/>
                </a:lnTo>
                <a:lnTo>
                  <a:pt x="1543364" y="0"/>
                </a:lnTo>
                <a:close/>
              </a:path>
            </a:pathLst>
          </a:custGeom>
          <a:blipFill>
            <a:blip r:embed="rId3"/>
            <a:stretch>
              <a:fillRect l="0" t="0" r="0" b="0"/>
            </a:stretch>
          </a:blipFill>
        </p:spPr>
      </p:sp>
      <p:sp>
        <p:nvSpPr>
          <p:cNvPr name="Freeform 4" id="4"/>
          <p:cNvSpPr/>
          <p:nvPr/>
        </p:nvSpPr>
        <p:spPr>
          <a:xfrm flipH="false" flipV="true" rot="-9211847">
            <a:off x="-661070" y="9225965"/>
            <a:ext cx="1585958" cy="1749218"/>
          </a:xfrm>
          <a:custGeom>
            <a:avLst/>
            <a:gdLst/>
            <a:ahLst/>
            <a:cxnLst/>
            <a:rect r="r" b="b" t="t" l="l"/>
            <a:pathLst>
              <a:path h="1749218" w="1585958">
                <a:moveTo>
                  <a:pt x="0" y="1749218"/>
                </a:moveTo>
                <a:lnTo>
                  <a:pt x="1585958" y="1749218"/>
                </a:lnTo>
                <a:lnTo>
                  <a:pt x="1585958" y="0"/>
                </a:lnTo>
                <a:lnTo>
                  <a:pt x="0" y="0"/>
                </a:lnTo>
                <a:lnTo>
                  <a:pt x="0" y="1749218"/>
                </a:lnTo>
                <a:close/>
              </a:path>
            </a:pathLst>
          </a:custGeom>
          <a:blipFill>
            <a:blip r:embed="rId3"/>
            <a:stretch>
              <a:fillRect l="0" t="0" r="0" b="0"/>
            </a:stretch>
          </a:blipFill>
        </p:spPr>
      </p:sp>
      <p:sp>
        <p:nvSpPr>
          <p:cNvPr name="Freeform 5" id="5"/>
          <p:cNvSpPr/>
          <p:nvPr/>
        </p:nvSpPr>
        <p:spPr>
          <a:xfrm flipH="false" flipV="false" rot="0">
            <a:off x="879849" y="947071"/>
            <a:ext cx="8009486" cy="4225004"/>
          </a:xfrm>
          <a:custGeom>
            <a:avLst/>
            <a:gdLst/>
            <a:ahLst/>
            <a:cxnLst/>
            <a:rect r="r" b="b" t="t" l="l"/>
            <a:pathLst>
              <a:path h="4225004" w="8009486">
                <a:moveTo>
                  <a:pt x="0" y="0"/>
                </a:moveTo>
                <a:lnTo>
                  <a:pt x="8009486" y="0"/>
                </a:lnTo>
                <a:lnTo>
                  <a:pt x="8009486" y="4225004"/>
                </a:lnTo>
                <a:lnTo>
                  <a:pt x="0" y="4225004"/>
                </a:lnTo>
                <a:lnTo>
                  <a:pt x="0" y="0"/>
                </a:lnTo>
                <a:close/>
              </a:path>
            </a:pathLst>
          </a:custGeom>
          <a:blipFill>
            <a:blip r:embed="rId4"/>
            <a:stretch>
              <a:fillRect l="0" t="0" r="0" b="0"/>
            </a:stretch>
          </a:blipFill>
          <a:ln w="38100" cap="sq">
            <a:solidFill>
              <a:srgbClr val="000000"/>
            </a:solidFill>
            <a:prstDash val="solid"/>
            <a:miter/>
          </a:ln>
        </p:spPr>
      </p:sp>
      <p:sp>
        <p:nvSpPr>
          <p:cNvPr name="Freeform 6" id="6"/>
          <p:cNvSpPr/>
          <p:nvPr/>
        </p:nvSpPr>
        <p:spPr>
          <a:xfrm flipH="false" flipV="false" rot="0">
            <a:off x="9073250" y="947071"/>
            <a:ext cx="8186050" cy="4246513"/>
          </a:xfrm>
          <a:custGeom>
            <a:avLst/>
            <a:gdLst/>
            <a:ahLst/>
            <a:cxnLst/>
            <a:rect r="r" b="b" t="t" l="l"/>
            <a:pathLst>
              <a:path h="4246513" w="8186050">
                <a:moveTo>
                  <a:pt x="0" y="0"/>
                </a:moveTo>
                <a:lnTo>
                  <a:pt x="8186050" y="0"/>
                </a:lnTo>
                <a:lnTo>
                  <a:pt x="8186050" y="4246513"/>
                </a:lnTo>
                <a:lnTo>
                  <a:pt x="0" y="4246513"/>
                </a:lnTo>
                <a:lnTo>
                  <a:pt x="0" y="0"/>
                </a:lnTo>
                <a:close/>
              </a:path>
            </a:pathLst>
          </a:custGeom>
          <a:blipFill>
            <a:blip r:embed="rId5"/>
            <a:stretch>
              <a:fillRect l="0" t="0" r="0" b="0"/>
            </a:stretch>
          </a:blipFill>
          <a:ln w="38100" cap="sq">
            <a:solidFill>
              <a:srgbClr val="000000"/>
            </a:solidFill>
            <a:prstDash val="solid"/>
            <a:miter/>
          </a:ln>
        </p:spPr>
      </p:sp>
      <p:sp>
        <p:nvSpPr>
          <p:cNvPr name="Freeform 7" id="7"/>
          <p:cNvSpPr/>
          <p:nvPr/>
        </p:nvSpPr>
        <p:spPr>
          <a:xfrm flipH="false" flipV="false" rot="0">
            <a:off x="879849" y="5336018"/>
            <a:ext cx="8009486" cy="4114873"/>
          </a:xfrm>
          <a:custGeom>
            <a:avLst/>
            <a:gdLst/>
            <a:ahLst/>
            <a:cxnLst/>
            <a:rect r="r" b="b" t="t" l="l"/>
            <a:pathLst>
              <a:path h="4114873" w="8009486">
                <a:moveTo>
                  <a:pt x="0" y="0"/>
                </a:moveTo>
                <a:lnTo>
                  <a:pt x="8009486" y="0"/>
                </a:lnTo>
                <a:lnTo>
                  <a:pt x="8009486" y="4114873"/>
                </a:lnTo>
                <a:lnTo>
                  <a:pt x="0" y="4114873"/>
                </a:lnTo>
                <a:lnTo>
                  <a:pt x="0" y="0"/>
                </a:lnTo>
                <a:close/>
              </a:path>
            </a:pathLst>
          </a:custGeom>
          <a:blipFill>
            <a:blip r:embed="rId6"/>
            <a:stretch>
              <a:fillRect l="0" t="0" r="0" b="0"/>
            </a:stretch>
          </a:blipFill>
          <a:ln w="38100" cap="sq">
            <a:solidFill>
              <a:srgbClr val="000000"/>
            </a:solidFill>
            <a:prstDash val="solid"/>
            <a:miter/>
          </a:ln>
        </p:spPr>
      </p:sp>
      <p:sp>
        <p:nvSpPr>
          <p:cNvPr name="Freeform 8" id="8"/>
          <p:cNvSpPr/>
          <p:nvPr/>
        </p:nvSpPr>
        <p:spPr>
          <a:xfrm flipH="false" flipV="false" rot="0">
            <a:off x="9073250" y="5336018"/>
            <a:ext cx="8186050" cy="4114873"/>
          </a:xfrm>
          <a:custGeom>
            <a:avLst/>
            <a:gdLst/>
            <a:ahLst/>
            <a:cxnLst/>
            <a:rect r="r" b="b" t="t" l="l"/>
            <a:pathLst>
              <a:path h="4114873" w="8186050">
                <a:moveTo>
                  <a:pt x="0" y="0"/>
                </a:moveTo>
                <a:lnTo>
                  <a:pt x="8186050" y="0"/>
                </a:lnTo>
                <a:lnTo>
                  <a:pt x="8186050" y="4114873"/>
                </a:lnTo>
                <a:lnTo>
                  <a:pt x="0" y="4114873"/>
                </a:lnTo>
                <a:lnTo>
                  <a:pt x="0" y="0"/>
                </a:lnTo>
                <a:close/>
              </a:path>
            </a:pathLst>
          </a:custGeom>
          <a:blipFill>
            <a:blip r:embed="rId7"/>
            <a:stretch>
              <a:fillRect l="0" t="-2245" r="0" b="-4435"/>
            </a:stretch>
          </a:blipFill>
          <a:ln w="38100" cap="sq">
            <a:solidFill>
              <a:srgbClr val="000000"/>
            </a:solidFill>
            <a:prstDash val="solid"/>
            <a:miter/>
          </a:ln>
        </p:spPr>
      </p:sp>
      <p:sp>
        <p:nvSpPr>
          <p:cNvPr name="TextBox 9" id="9"/>
          <p:cNvSpPr txBox="true"/>
          <p:nvPr/>
        </p:nvSpPr>
        <p:spPr>
          <a:xfrm rot="0">
            <a:off x="5602752" y="4016"/>
            <a:ext cx="7082496" cy="2174875"/>
          </a:xfrm>
          <a:prstGeom prst="rect">
            <a:avLst/>
          </a:prstGeom>
        </p:spPr>
        <p:txBody>
          <a:bodyPr anchor="t" rtlCol="false" tIns="0" lIns="0" bIns="0" rIns="0">
            <a:spAutoFit/>
          </a:bodyPr>
          <a:lstStyle/>
          <a:p>
            <a:pPr algn="ctr">
              <a:lnSpc>
                <a:spcPts val="5600"/>
              </a:lnSpc>
            </a:pPr>
            <a:r>
              <a:rPr lang="en-US" sz="4000">
                <a:solidFill>
                  <a:srgbClr val="000000"/>
                </a:solidFill>
                <a:latin typeface="Times New Roman"/>
                <a:ea typeface="Times New Roman"/>
                <a:cs typeface="Times New Roman"/>
                <a:sym typeface="Times New Roman"/>
              </a:rPr>
              <a:t>Sonuçların Yorumlanması</a:t>
            </a:r>
          </a:p>
          <a:p>
            <a:pPr algn="ctr">
              <a:lnSpc>
                <a:spcPts val="5600"/>
              </a:lnSpc>
            </a:pPr>
          </a:p>
          <a:p>
            <a:pPr algn="ctr">
              <a:lnSpc>
                <a:spcPts val="560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true" flipV="false" rot="-9071761">
            <a:off x="17318537" y="-685179"/>
            <a:ext cx="1543364" cy="1702240"/>
          </a:xfrm>
          <a:custGeom>
            <a:avLst/>
            <a:gdLst/>
            <a:ahLst/>
            <a:cxnLst/>
            <a:rect r="r" b="b" t="t" l="l"/>
            <a:pathLst>
              <a:path h="1702240" w="1543364">
                <a:moveTo>
                  <a:pt x="1543364" y="0"/>
                </a:moveTo>
                <a:lnTo>
                  <a:pt x="0" y="0"/>
                </a:lnTo>
                <a:lnTo>
                  <a:pt x="0" y="1702240"/>
                </a:lnTo>
                <a:lnTo>
                  <a:pt x="1543364" y="1702240"/>
                </a:lnTo>
                <a:lnTo>
                  <a:pt x="1543364" y="0"/>
                </a:lnTo>
                <a:close/>
              </a:path>
            </a:pathLst>
          </a:custGeom>
          <a:blipFill>
            <a:blip r:embed="rId3"/>
            <a:stretch>
              <a:fillRect l="0" t="0" r="0" b="0"/>
            </a:stretch>
          </a:blipFill>
        </p:spPr>
      </p:sp>
      <p:sp>
        <p:nvSpPr>
          <p:cNvPr name="Freeform 4" id="4"/>
          <p:cNvSpPr/>
          <p:nvPr/>
        </p:nvSpPr>
        <p:spPr>
          <a:xfrm flipH="false" flipV="true" rot="-9211847">
            <a:off x="-661070" y="9225965"/>
            <a:ext cx="1585958" cy="1749218"/>
          </a:xfrm>
          <a:custGeom>
            <a:avLst/>
            <a:gdLst/>
            <a:ahLst/>
            <a:cxnLst/>
            <a:rect r="r" b="b" t="t" l="l"/>
            <a:pathLst>
              <a:path h="1749218" w="1585958">
                <a:moveTo>
                  <a:pt x="0" y="1749218"/>
                </a:moveTo>
                <a:lnTo>
                  <a:pt x="1585958" y="1749218"/>
                </a:lnTo>
                <a:lnTo>
                  <a:pt x="1585958" y="0"/>
                </a:lnTo>
                <a:lnTo>
                  <a:pt x="0" y="0"/>
                </a:lnTo>
                <a:lnTo>
                  <a:pt x="0" y="1749218"/>
                </a:lnTo>
                <a:close/>
              </a:path>
            </a:pathLst>
          </a:custGeom>
          <a:blipFill>
            <a:blip r:embed="rId3"/>
            <a:stretch>
              <a:fillRect l="0" t="0" r="0" b="0"/>
            </a:stretch>
          </a:blipFill>
        </p:spPr>
      </p:sp>
      <p:sp>
        <p:nvSpPr>
          <p:cNvPr name="Freeform 5" id="5"/>
          <p:cNvSpPr/>
          <p:nvPr/>
        </p:nvSpPr>
        <p:spPr>
          <a:xfrm flipH="false" flipV="false" rot="0">
            <a:off x="1284067" y="765775"/>
            <a:ext cx="15719865" cy="8755449"/>
          </a:xfrm>
          <a:custGeom>
            <a:avLst/>
            <a:gdLst/>
            <a:ahLst/>
            <a:cxnLst/>
            <a:rect r="r" b="b" t="t" l="l"/>
            <a:pathLst>
              <a:path h="8755449" w="15719865">
                <a:moveTo>
                  <a:pt x="0" y="0"/>
                </a:moveTo>
                <a:lnTo>
                  <a:pt x="15719866" y="0"/>
                </a:lnTo>
                <a:lnTo>
                  <a:pt x="15719866" y="8755450"/>
                </a:lnTo>
                <a:lnTo>
                  <a:pt x="0" y="8755450"/>
                </a:lnTo>
                <a:lnTo>
                  <a:pt x="0" y="0"/>
                </a:lnTo>
                <a:close/>
              </a:path>
            </a:pathLst>
          </a:custGeom>
          <a:blipFill>
            <a:blip r:embed="rId4"/>
            <a:stretch>
              <a:fillRect l="-2668" t="0" r="-2668" b="0"/>
            </a:stretch>
          </a:blipFill>
          <a:ln w="38100" cap="sq">
            <a:solidFill>
              <a:srgbClr val="000000"/>
            </a:solid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0">
            <a:off x="1878834" y="820726"/>
            <a:ext cx="14530332" cy="8645548"/>
          </a:xfrm>
          <a:custGeom>
            <a:avLst/>
            <a:gdLst/>
            <a:ahLst/>
            <a:cxnLst/>
            <a:rect r="r" b="b" t="t" l="l"/>
            <a:pathLst>
              <a:path h="8645548" w="14530332">
                <a:moveTo>
                  <a:pt x="0" y="0"/>
                </a:moveTo>
                <a:lnTo>
                  <a:pt x="14530332" y="0"/>
                </a:lnTo>
                <a:lnTo>
                  <a:pt x="14530332" y="8645548"/>
                </a:lnTo>
                <a:lnTo>
                  <a:pt x="0" y="8645548"/>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true" flipV="false" rot="-9071761">
            <a:off x="17318537" y="-685179"/>
            <a:ext cx="1543364" cy="1702240"/>
          </a:xfrm>
          <a:custGeom>
            <a:avLst/>
            <a:gdLst/>
            <a:ahLst/>
            <a:cxnLst/>
            <a:rect r="r" b="b" t="t" l="l"/>
            <a:pathLst>
              <a:path h="1702240" w="1543364">
                <a:moveTo>
                  <a:pt x="1543364" y="0"/>
                </a:moveTo>
                <a:lnTo>
                  <a:pt x="0" y="0"/>
                </a:lnTo>
                <a:lnTo>
                  <a:pt x="0" y="1702240"/>
                </a:lnTo>
                <a:lnTo>
                  <a:pt x="1543364" y="1702240"/>
                </a:lnTo>
                <a:lnTo>
                  <a:pt x="1543364" y="0"/>
                </a:lnTo>
                <a:close/>
              </a:path>
            </a:pathLst>
          </a:custGeom>
          <a:blipFill>
            <a:blip r:embed="rId4"/>
            <a:stretch>
              <a:fillRect l="0" t="0" r="0" b="0"/>
            </a:stretch>
          </a:blipFill>
        </p:spPr>
      </p:sp>
      <p:sp>
        <p:nvSpPr>
          <p:cNvPr name="Freeform 5" id="5"/>
          <p:cNvSpPr/>
          <p:nvPr/>
        </p:nvSpPr>
        <p:spPr>
          <a:xfrm flipH="false" flipV="true" rot="-9211847">
            <a:off x="-661070" y="9225965"/>
            <a:ext cx="1585958" cy="1749218"/>
          </a:xfrm>
          <a:custGeom>
            <a:avLst/>
            <a:gdLst/>
            <a:ahLst/>
            <a:cxnLst/>
            <a:rect r="r" b="b" t="t" l="l"/>
            <a:pathLst>
              <a:path h="1749218" w="1585958">
                <a:moveTo>
                  <a:pt x="0" y="1749218"/>
                </a:moveTo>
                <a:lnTo>
                  <a:pt x="1585958" y="1749218"/>
                </a:lnTo>
                <a:lnTo>
                  <a:pt x="1585958" y="0"/>
                </a:lnTo>
                <a:lnTo>
                  <a:pt x="0" y="0"/>
                </a:lnTo>
                <a:lnTo>
                  <a:pt x="0" y="1749218"/>
                </a:lnTo>
                <a:close/>
              </a:path>
            </a:pathLst>
          </a:custGeom>
          <a:blipFill>
            <a:blip r:embed="rId4"/>
            <a:stretch>
              <a:fillRect l="0" t="0" r="0" b="0"/>
            </a:stretch>
          </a:blipFill>
        </p:spPr>
      </p:sp>
      <p:sp>
        <p:nvSpPr>
          <p:cNvPr name="TextBox 6" id="6"/>
          <p:cNvSpPr txBox="true"/>
          <p:nvPr/>
        </p:nvSpPr>
        <p:spPr>
          <a:xfrm rot="0">
            <a:off x="3678659" y="9569122"/>
            <a:ext cx="10930682" cy="395317"/>
          </a:xfrm>
          <a:prstGeom prst="rect">
            <a:avLst/>
          </a:prstGeom>
        </p:spPr>
        <p:txBody>
          <a:bodyPr anchor="t" rtlCol="false" tIns="0" lIns="0" bIns="0" rIns="0">
            <a:spAutoFit/>
          </a:bodyPr>
          <a:lstStyle/>
          <a:p>
            <a:pPr algn="ctr">
              <a:lnSpc>
                <a:spcPts val="2885"/>
              </a:lnSpc>
              <a:spcBef>
                <a:spcPct val="0"/>
              </a:spcBef>
            </a:pPr>
            <a:r>
              <a:rPr lang="en-US" sz="2061">
                <a:solidFill>
                  <a:srgbClr val="000000"/>
                </a:solidFill>
                <a:latin typeface="Times New Roman"/>
                <a:ea typeface="Times New Roman"/>
                <a:cs typeface="Times New Roman"/>
                <a:sym typeface="Times New Roman"/>
              </a:rPr>
              <a:t>Y</a:t>
            </a:r>
            <a:r>
              <a:rPr lang="en-US" sz="2061">
                <a:solidFill>
                  <a:srgbClr val="000000"/>
                </a:solidFill>
                <a:latin typeface="Times New Roman"/>
                <a:ea typeface="Times New Roman"/>
                <a:cs typeface="Times New Roman"/>
                <a:sym typeface="Times New Roman"/>
              </a:rPr>
              <a:t>oğun renkler, belirli sınıflar arasında daha fazla tahminin doğru veya yanlış olduğunu ifade eder.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0">
            <a:off x="17259300" y="8422114"/>
            <a:ext cx="1155484" cy="1274430"/>
          </a:xfrm>
          <a:custGeom>
            <a:avLst/>
            <a:gdLst/>
            <a:ahLst/>
            <a:cxnLst/>
            <a:rect r="r" b="b" t="t" l="l"/>
            <a:pathLst>
              <a:path h="1274430" w="1155484">
                <a:moveTo>
                  <a:pt x="0" y="0"/>
                </a:moveTo>
                <a:lnTo>
                  <a:pt x="1155484" y="0"/>
                </a:lnTo>
                <a:lnTo>
                  <a:pt x="1155484" y="1274430"/>
                </a:lnTo>
                <a:lnTo>
                  <a:pt x="0" y="1274430"/>
                </a:lnTo>
                <a:lnTo>
                  <a:pt x="0" y="0"/>
                </a:lnTo>
                <a:close/>
              </a:path>
            </a:pathLst>
          </a:custGeom>
          <a:blipFill>
            <a:blip r:embed="rId3"/>
            <a:stretch>
              <a:fillRect l="0" t="0" r="0" b="0"/>
            </a:stretch>
          </a:blipFill>
        </p:spPr>
      </p:sp>
      <p:sp>
        <p:nvSpPr>
          <p:cNvPr name="Freeform 4" id="4"/>
          <p:cNvSpPr/>
          <p:nvPr/>
        </p:nvSpPr>
        <p:spPr>
          <a:xfrm flipH="false" flipV="false" rot="0">
            <a:off x="14216342" y="9116398"/>
            <a:ext cx="4071658" cy="1170602"/>
          </a:xfrm>
          <a:custGeom>
            <a:avLst/>
            <a:gdLst/>
            <a:ahLst/>
            <a:cxnLst/>
            <a:rect r="r" b="b" t="t" l="l"/>
            <a:pathLst>
              <a:path h="1170602" w="4071658">
                <a:moveTo>
                  <a:pt x="0" y="0"/>
                </a:moveTo>
                <a:lnTo>
                  <a:pt x="4071658" y="0"/>
                </a:lnTo>
                <a:lnTo>
                  <a:pt x="4071658" y="1170602"/>
                </a:lnTo>
                <a:lnTo>
                  <a:pt x="0" y="1170602"/>
                </a:lnTo>
                <a:lnTo>
                  <a:pt x="0" y="0"/>
                </a:lnTo>
                <a:close/>
              </a:path>
            </a:pathLst>
          </a:custGeom>
          <a:blipFill>
            <a:blip r:embed="rId4"/>
            <a:stretch>
              <a:fillRect l="0" t="0" r="0" b="0"/>
            </a:stretch>
          </a:blipFill>
        </p:spPr>
      </p:sp>
      <p:sp>
        <p:nvSpPr>
          <p:cNvPr name="Freeform 5" id="5"/>
          <p:cNvSpPr/>
          <p:nvPr/>
        </p:nvSpPr>
        <p:spPr>
          <a:xfrm flipH="true" flipV="true" rot="0">
            <a:off x="367907" y="0"/>
            <a:ext cx="1474656" cy="1622638"/>
          </a:xfrm>
          <a:custGeom>
            <a:avLst/>
            <a:gdLst/>
            <a:ahLst/>
            <a:cxnLst/>
            <a:rect r="r" b="b" t="t" l="l"/>
            <a:pathLst>
              <a:path h="1622638" w="1474656">
                <a:moveTo>
                  <a:pt x="1474656" y="1622638"/>
                </a:moveTo>
                <a:lnTo>
                  <a:pt x="0" y="1622638"/>
                </a:lnTo>
                <a:lnTo>
                  <a:pt x="0" y="0"/>
                </a:lnTo>
                <a:lnTo>
                  <a:pt x="1474656" y="0"/>
                </a:lnTo>
                <a:lnTo>
                  <a:pt x="1474656" y="162263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246116" y="0"/>
            <a:ext cx="4338400" cy="1247290"/>
          </a:xfrm>
          <a:custGeom>
            <a:avLst/>
            <a:gdLst/>
            <a:ahLst/>
            <a:cxnLst/>
            <a:rect r="r" b="b" t="t" l="l"/>
            <a:pathLst>
              <a:path h="1247290" w="4338400">
                <a:moveTo>
                  <a:pt x="4338400" y="1247290"/>
                </a:moveTo>
                <a:lnTo>
                  <a:pt x="0" y="1247290"/>
                </a:lnTo>
                <a:lnTo>
                  <a:pt x="0" y="0"/>
                </a:lnTo>
                <a:lnTo>
                  <a:pt x="4338400" y="0"/>
                </a:lnTo>
                <a:lnTo>
                  <a:pt x="4338400" y="1247290"/>
                </a:lnTo>
                <a:close/>
              </a:path>
            </a:pathLst>
          </a:custGeom>
          <a:blipFill>
            <a:blip r:embed="rId4"/>
            <a:stretch>
              <a:fillRect l="0" t="0" r="0" b="0"/>
            </a:stretch>
          </a:blipFill>
        </p:spPr>
      </p:sp>
      <p:sp>
        <p:nvSpPr>
          <p:cNvPr name="TextBox 7" id="7"/>
          <p:cNvSpPr txBox="true"/>
          <p:nvPr/>
        </p:nvSpPr>
        <p:spPr>
          <a:xfrm rot="0">
            <a:off x="1028700" y="1603781"/>
            <a:ext cx="16476997" cy="8803952"/>
          </a:xfrm>
          <a:prstGeom prst="rect">
            <a:avLst/>
          </a:prstGeom>
        </p:spPr>
        <p:txBody>
          <a:bodyPr anchor="t" rtlCol="false" tIns="0" lIns="0" bIns="0" rIns="0">
            <a:spAutoFit/>
          </a:bodyPr>
          <a:lstStyle/>
          <a:p>
            <a:pPr algn="l">
              <a:lnSpc>
                <a:spcPts val="3517"/>
              </a:lnSpc>
              <a:spcBef>
                <a:spcPct val="0"/>
              </a:spcBef>
            </a:pPr>
            <a:r>
              <a:rPr lang="en-US" b="true" sz="2512">
                <a:solidFill>
                  <a:srgbClr val="000000"/>
                </a:solidFill>
                <a:latin typeface="Times New Roman Bold"/>
                <a:ea typeface="Times New Roman Bold"/>
                <a:cs typeface="Times New Roman Bold"/>
                <a:sym typeface="Times New Roman Bold"/>
              </a:rPr>
              <a:t>1. En İyi Fitness Eğitim (MSE): 0.8126</a:t>
            </a:r>
          </a:p>
          <a:p>
            <a:pPr algn="l">
              <a:lnSpc>
                <a:spcPts val="3517"/>
              </a:lnSpc>
              <a:spcBef>
                <a:spcPct val="0"/>
              </a:spcBef>
            </a:pPr>
            <a:r>
              <a:rPr lang="en-US" sz="2512">
                <a:solidFill>
                  <a:srgbClr val="000000"/>
                </a:solidFill>
                <a:latin typeface="Times New Roman"/>
                <a:ea typeface="Times New Roman"/>
                <a:cs typeface="Times New Roman"/>
                <a:sym typeface="Times New Roman"/>
              </a:rPr>
              <a:t>Bu değer, SFLA algoritmasının eğitim seti üzerinde ulaştığı en iyi çözümü ve modelin tahmin doğruluğunu göstermektedir. Düşük MSE değeri, modelin doğru tahminlerde bulunduğunu ve öğrenme sürecinin başarılı olduğunu gösterir.</a:t>
            </a:r>
          </a:p>
          <a:p>
            <a:pPr algn="l">
              <a:lnSpc>
                <a:spcPts val="3517"/>
              </a:lnSpc>
              <a:spcBef>
                <a:spcPct val="0"/>
              </a:spcBef>
            </a:pPr>
            <a:r>
              <a:rPr lang="en-US" b="true" sz="2512">
                <a:solidFill>
                  <a:srgbClr val="000000"/>
                </a:solidFill>
                <a:latin typeface="Times New Roman Bold"/>
                <a:ea typeface="Times New Roman Bold"/>
                <a:cs typeface="Times New Roman Bold"/>
                <a:sym typeface="Times New Roman Bold"/>
              </a:rPr>
              <a:t>2. Test Set MSE: 0.8654</a:t>
            </a:r>
          </a:p>
          <a:p>
            <a:pPr algn="l">
              <a:lnSpc>
                <a:spcPts val="3517"/>
              </a:lnSpc>
              <a:spcBef>
                <a:spcPct val="0"/>
              </a:spcBef>
            </a:pPr>
            <a:r>
              <a:rPr lang="en-US" sz="2512">
                <a:solidFill>
                  <a:srgbClr val="000000"/>
                </a:solidFill>
                <a:latin typeface="Times New Roman"/>
                <a:ea typeface="Times New Roman"/>
                <a:cs typeface="Times New Roman"/>
                <a:sym typeface="Times New Roman"/>
              </a:rPr>
              <a:t>Test setindeki MSE değeri, modelin genelleme yeteneğini değerlendirmekte kullanılır. Eğitim seti ile karşılaştırıldığında, test setindeki hata biraz daha yüksek olmakla birlikte, modelin genel performansının tatmin edici olduğunu ortaya koymaktadır.</a:t>
            </a:r>
          </a:p>
          <a:p>
            <a:pPr algn="l">
              <a:lnSpc>
                <a:spcPts val="3517"/>
              </a:lnSpc>
              <a:spcBef>
                <a:spcPct val="0"/>
              </a:spcBef>
            </a:pPr>
            <a:r>
              <a:rPr lang="en-US" b="true" sz="2512">
                <a:solidFill>
                  <a:srgbClr val="000000"/>
                </a:solidFill>
                <a:latin typeface="Times New Roman Bold"/>
                <a:ea typeface="Times New Roman Bold"/>
                <a:cs typeface="Times New Roman Bold"/>
                <a:sym typeface="Times New Roman Bold"/>
              </a:rPr>
              <a:t>3. Sonuçların Değerlendirilmesi</a:t>
            </a:r>
          </a:p>
          <a:p>
            <a:pPr algn="l">
              <a:lnSpc>
                <a:spcPts val="3517"/>
              </a:lnSpc>
              <a:spcBef>
                <a:spcPct val="0"/>
              </a:spcBef>
            </a:pPr>
            <a:r>
              <a:rPr lang="en-US" sz="2512">
                <a:solidFill>
                  <a:srgbClr val="000000"/>
                </a:solidFill>
                <a:latin typeface="Times New Roman"/>
                <a:ea typeface="Times New Roman"/>
                <a:cs typeface="Times New Roman"/>
                <a:sym typeface="Times New Roman"/>
              </a:rPr>
              <a:t>Eğitim ve test MSE değerlerinin birbirine yakın olması, modelin aşırı uyum yapmadığını ve veri setindeki genel eğilimleri doğru bir şekilde öğrendiğini göstermektedir. Bu durum, SFLA algoritmasının etkili bir optimizasyon sağladığını doğrulamaktadır.</a:t>
            </a:r>
          </a:p>
          <a:p>
            <a:pPr algn="l">
              <a:lnSpc>
                <a:spcPts val="3517"/>
              </a:lnSpc>
              <a:spcBef>
                <a:spcPct val="0"/>
              </a:spcBef>
            </a:pPr>
            <a:r>
              <a:rPr lang="en-US" b="true" sz="2512">
                <a:solidFill>
                  <a:srgbClr val="000000"/>
                </a:solidFill>
                <a:latin typeface="Times New Roman Bold"/>
                <a:ea typeface="Times New Roman Bold"/>
                <a:cs typeface="Times New Roman Bold"/>
                <a:sym typeface="Times New Roman Bold"/>
              </a:rPr>
              <a:t>4. Potansiyel İyileştirmeler</a:t>
            </a:r>
          </a:p>
          <a:p>
            <a:pPr algn="l">
              <a:lnSpc>
                <a:spcPts val="3517"/>
              </a:lnSpc>
              <a:spcBef>
                <a:spcPct val="0"/>
              </a:spcBef>
            </a:pPr>
            <a:r>
              <a:rPr lang="en-US" sz="2512">
                <a:solidFill>
                  <a:srgbClr val="000000"/>
                </a:solidFill>
                <a:latin typeface="Times New Roman"/>
                <a:ea typeface="Times New Roman"/>
                <a:cs typeface="Times New Roman"/>
                <a:sym typeface="Times New Roman"/>
              </a:rPr>
              <a:t>Modelin performansı, iterasyon sayısının artırılması, parametrelerin daha dikkatli ayarlanması ve veri ön işleme tekniklerinin geliştirilmesi ile iyileştirilebilir. Bu iyileştirmeler, algoritmanın doğruluğunu daha da artırabilir.</a:t>
            </a:r>
          </a:p>
          <a:p>
            <a:pPr algn="l">
              <a:lnSpc>
                <a:spcPts val="3517"/>
              </a:lnSpc>
              <a:spcBef>
                <a:spcPct val="0"/>
              </a:spcBef>
            </a:pPr>
            <a:r>
              <a:rPr lang="en-US" b="true" sz="2512">
                <a:solidFill>
                  <a:srgbClr val="000000"/>
                </a:solidFill>
                <a:latin typeface="Times New Roman Bold"/>
                <a:ea typeface="Times New Roman Bold"/>
                <a:cs typeface="Times New Roman Bold"/>
                <a:sym typeface="Times New Roman Bold"/>
              </a:rPr>
              <a:t>5. Genel Değerlendirme</a:t>
            </a:r>
          </a:p>
          <a:p>
            <a:pPr algn="l">
              <a:lnSpc>
                <a:spcPts val="3517"/>
              </a:lnSpc>
              <a:spcBef>
                <a:spcPct val="0"/>
              </a:spcBef>
            </a:pPr>
            <a:r>
              <a:rPr lang="en-US" sz="2512">
                <a:solidFill>
                  <a:srgbClr val="000000"/>
                </a:solidFill>
                <a:latin typeface="Times New Roman"/>
                <a:ea typeface="Times New Roman"/>
                <a:cs typeface="Times New Roman"/>
                <a:sym typeface="Times New Roman"/>
              </a:rPr>
              <a:t>SFLA algoritması, regresyon problemleri için etkili bir çözüm sunmaktadır. Düşük MSE değerleri ve test setindeki başarılı performansı, algoritmanın genel olarak uygun ve güçlü bir çözüm sunduğunu göstermektedir.</a:t>
            </a:r>
          </a:p>
          <a:p>
            <a:pPr algn="l">
              <a:lnSpc>
                <a:spcPts val="3517"/>
              </a:lnSpc>
              <a:spcBef>
                <a:spcPct val="0"/>
              </a:spcBef>
            </a:pPr>
          </a:p>
          <a:p>
            <a:pPr algn="l">
              <a:lnSpc>
                <a:spcPts val="3517"/>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0">
            <a:off x="16577114" y="7669703"/>
            <a:ext cx="1837670" cy="2026842"/>
          </a:xfrm>
          <a:custGeom>
            <a:avLst/>
            <a:gdLst/>
            <a:ahLst/>
            <a:cxnLst/>
            <a:rect r="r" b="b" t="t" l="l"/>
            <a:pathLst>
              <a:path h="2026842" w="1837670">
                <a:moveTo>
                  <a:pt x="0" y="0"/>
                </a:moveTo>
                <a:lnTo>
                  <a:pt x="1837670" y="0"/>
                </a:lnTo>
                <a:lnTo>
                  <a:pt x="1837670" y="2026841"/>
                </a:lnTo>
                <a:lnTo>
                  <a:pt x="0" y="2026841"/>
                </a:lnTo>
                <a:lnTo>
                  <a:pt x="0" y="0"/>
                </a:lnTo>
                <a:close/>
              </a:path>
            </a:pathLst>
          </a:custGeom>
          <a:blipFill>
            <a:blip r:embed="rId3"/>
            <a:stretch>
              <a:fillRect l="0" t="0" r="0" b="0"/>
            </a:stretch>
          </a:blipFill>
        </p:spPr>
      </p:sp>
      <p:sp>
        <p:nvSpPr>
          <p:cNvPr name="Freeform 4" id="4"/>
          <p:cNvSpPr/>
          <p:nvPr/>
        </p:nvSpPr>
        <p:spPr>
          <a:xfrm flipH="false" flipV="false" rot="0">
            <a:off x="12709299" y="8683123"/>
            <a:ext cx="5578701" cy="1603877"/>
          </a:xfrm>
          <a:custGeom>
            <a:avLst/>
            <a:gdLst/>
            <a:ahLst/>
            <a:cxnLst/>
            <a:rect r="r" b="b" t="t" l="l"/>
            <a:pathLst>
              <a:path h="1603877" w="5578701">
                <a:moveTo>
                  <a:pt x="0" y="0"/>
                </a:moveTo>
                <a:lnTo>
                  <a:pt x="5578701" y="0"/>
                </a:lnTo>
                <a:lnTo>
                  <a:pt x="5578701" y="1603877"/>
                </a:lnTo>
                <a:lnTo>
                  <a:pt x="0" y="1603877"/>
                </a:lnTo>
                <a:lnTo>
                  <a:pt x="0" y="0"/>
                </a:lnTo>
                <a:close/>
              </a:path>
            </a:pathLst>
          </a:custGeom>
          <a:blipFill>
            <a:blip r:embed="rId4"/>
            <a:stretch>
              <a:fillRect l="0" t="0" r="0" b="0"/>
            </a:stretch>
          </a:blipFill>
        </p:spPr>
      </p:sp>
      <p:sp>
        <p:nvSpPr>
          <p:cNvPr name="Freeform 5" id="5"/>
          <p:cNvSpPr/>
          <p:nvPr/>
        </p:nvSpPr>
        <p:spPr>
          <a:xfrm flipH="true" flipV="true" rot="0">
            <a:off x="367907" y="0"/>
            <a:ext cx="2172010" cy="2389971"/>
          </a:xfrm>
          <a:custGeom>
            <a:avLst/>
            <a:gdLst/>
            <a:ahLst/>
            <a:cxnLst/>
            <a:rect r="r" b="b" t="t" l="l"/>
            <a:pathLst>
              <a:path h="2389971" w="2172010">
                <a:moveTo>
                  <a:pt x="2172010" y="2389971"/>
                </a:moveTo>
                <a:lnTo>
                  <a:pt x="0" y="2389971"/>
                </a:lnTo>
                <a:lnTo>
                  <a:pt x="0" y="0"/>
                </a:lnTo>
                <a:lnTo>
                  <a:pt x="2172010" y="0"/>
                </a:lnTo>
                <a:lnTo>
                  <a:pt x="2172010" y="238997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246116" y="0"/>
            <a:ext cx="7156372" cy="2057457"/>
          </a:xfrm>
          <a:custGeom>
            <a:avLst/>
            <a:gdLst/>
            <a:ahLst/>
            <a:cxnLst/>
            <a:rect r="r" b="b" t="t" l="l"/>
            <a:pathLst>
              <a:path h="2057457" w="7156372">
                <a:moveTo>
                  <a:pt x="7156373" y="2057457"/>
                </a:moveTo>
                <a:lnTo>
                  <a:pt x="0" y="2057457"/>
                </a:lnTo>
                <a:lnTo>
                  <a:pt x="0" y="0"/>
                </a:lnTo>
                <a:lnTo>
                  <a:pt x="7156373" y="0"/>
                </a:lnTo>
                <a:lnTo>
                  <a:pt x="7156373" y="2057457"/>
                </a:lnTo>
                <a:close/>
              </a:path>
            </a:pathLst>
          </a:custGeom>
          <a:blipFill>
            <a:blip r:embed="rId4"/>
            <a:stretch>
              <a:fillRect l="0" t="0" r="0" b="0"/>
            </a:stretch>
          </a:blipFill>
        </p:spPr>
      </p:sp>
      <p:sp>
        <p:nvSpPr>
          <p:cNvPr name="Freeform 7" id="7"/>
          <p:cNvSpPr/>
          <p:nvPr/>
        </p:nvSpPr>
        <p:spPr>
          <a:xfrm flipH="false" flipV="false" rot="0">
            <a:off x="6093996" y="785827"/>
            <a:ext cx="6100008" cy="1458919"/>
          </a:xfrm>
          <a:custGeom>
            <a:avLst/>
            <a:gdLst/>
            <a:ahLst/>
            <a:cxnLst/>
            <a:rect r="r" b="b" t="t" l="l"/>
            <a:pathLst>
              <a:path h="1458919" w="6100008">
                <a:moveTo>
                  <a:pt x="0" y="0"/>
                </a:moveTo>
                <a:lnTo>
                  <a:pt x="6100008" y="0"/>
                </a:lnTo>
                <a:lnTo>
                  <a:pt x="6100008" y="1458919"/>
                </a:lnTo>
                <a:lnTo>
                  <a:pt x="0" y="1458919"/>
                </a:lnTo>
                <a:lnTo>
                  <a:pt x="0" y="0"/>
                </a:lnTo>
                <a:close/>
              </a:path>
            </a:pathLst>
          </a:custGeom>
          <a:blipFill>
            <a:blip r:embed="rId7"/>
            <a:stretch>
              <a:fillRect l="0" t="0" r="0" b="0"/>
            </a:stretch>
          </a:blipFill>
        </p:spPr>
      </p:sp>
      <p:sp>
        <p:nvSpPr>
          <p:cNvPr name="TextBox 8" id="8"/>
          <p:cNvSpPr txBox="true"/>
          <p:nvPr/>
        </p:nvSpPr>
        <p:spPr>
          <a:xfrm rot="0">
            <a:off x="6359762" y="795495"/>
            <a:ext cx="4280945" cy="1315757"/>
          </a:xfrm>
          <a:prstGeom prst="rect">
            <a:avLst/>
          </a:prstGeom>
        </p:spPr>
        <p:txBody>
          <a:bodyPr anchor="t" rtlCol="false" tIns="0" lIns="0" bIns="0" rIns="0">
            <a:spAutoFit/>
          </a:bodyPr>
          <a:lstStyle/>
          <a:p>
            <a:pPr algn="ctr">
              <a:lnSpc>
                <a:spcPts val="5000"/>
              </a:lnSpc>
              <a:spcBef>
                <a:spcPct val="0"/>
              </a:spcBef>
            </a:pPr>
            <a:r>
              <a:rPr lang="en-US" sz="3571">
                <a:solidFill>
                  <a:srgbClr val="000000"/>
                </a:solidFill>
                <a:latin typeface="Times New Roman"/>
                <a:ea typeface="Times New Roman"/>
                <a:cs typeface="Times New Roman"/>
                <a:sym typeface="Times New Roman"/>
              </a:rPr>
              <a:t>Güçlü ve Zayıf Yönleri</a:t>
            </a:r>
          </a:p>
        </p:txBody>
      </p:sp>
      <p:sp>
        <p:nvSpPr>
          <p:cNvPr name="TextBox 9" id="9"/>
          <p:cNvSpPr txBox="true"/>
          <p:nvPr/>
        </p:nvSpPr>
        <p:spPr>
          <a:xfrm rot="0">
            <a:off x="576102" y="3082665"/>
            <a:ext cx="8383100" cy="5554061"/>
          </a:xfrm>
          <a:prstGeom prst="rect">
            <a:avLst/>
          </a:prstGeom>
        </p:spPr>
        <p:txBody>
          <a:bodyPr anchor="t" rtlCol="false" tIns="0" lIns="0" bIns="0" rIns="0">
            <a:spAutoFit/>
          </a:bodyPr>
          <a:lstStyle/>
          <a:p>
            <a:pPr algn="l">
              <a:lnSpc>
                <a:spcPts val="4355"/>
              </a:lnSpc>
            </a:pPr>
            <a:r>
              <a:rPr lang="en-US" sz="3111" b="true">
                <a:solidFill>
                  <a:srgbClr val="000000"/>
                </a:solidFill>
                <a:latin typeface="Times New Roman Bold"/>
                <a:ea typeface="Times New Roman Bold"/>
                <a:cs typeface="Times New Roman Bold"/>
                <a:sym typeface="Times New Roman Bold"/>
              </a:rPr>
              <a:t>                            --Güçlü Yönler--</a:t>
            </a:r>
          </a:p>
          <a:p>
            <a:pPr algn="l">
              <a:lnSpc>
                <a:spcPts val="3935"/>
              </a:lnSpc>
            </a:pPr>
            <a:r>
              <a:rPr lang="en-US" sz="2811" b="true">
                <a:solidFill>
                  <a:srgbClr val="000000"/>
                </a:solidFill>
                <a:latin typeface="Times New Roman Bold"/>
                <a:ea typeface="Times New Roman Bold"/>
                <a:cs typeface="Times New Roman Bold"/>
                <a:sym typeface="Times New Roman Bold"/>
              </a:rPr>
              <a:t>Yerel ve Global Arama Mekanizmalarının Birleşimi:</a:t>
            </a:r>
          </a:p>
          <a:p>
            <a:pPr algn="l" marL="606939" indent="-303469" lvl="1">
              <a:lnSpc>
                <a:spcPts val="3935"/>
              </a:lnSpc>
              <a:buFont typeface="Arial"/>
              <a:buChar char="•"/>
            </a:pPr>
            <a:r>
              <a:rPr lang="en-US" sz="2811">
                <a:solidFill>
                  <a:srgbClr val="000000"/>
                </a:solidFill>
                <a:latin typeface="Times New Roman"/>
                <a:ea typeface="Times New Roman"/>
                <a:cs typeface="Times New Roman"/>
                <a:sym typeface="Times New Roman"/>
              </a:rPr>
              <a:t>Hızlı yakınsama sağlar ve lokal minimumlara             sıkışmayı önler.</a:t>
            </a:r>
          </a:p>
          <a:p>
            <a:pPr algn="l">
              <a:lnSpc>
                <a:spcPts val="3935"/>
              </a:lnSpc>
            </a:pPr>
            <a:r>
              <a:rPr lang="en-US" sz="2811" b="true">
                <a:solidFill>
                  <a:srgbClr val="000000"/>
                </a:solidFill>
                <a:latin typeface="Times New Roman Bold"/>
                <a:ea typeface="Times New Roman Bold"/>
                <a:cs typeface="Times New Roman Bold"/>
                <a:sym typeface="Times New Roman Bold"/>
              </a:rPr>
              <a:t>Esneklik:</a:t>
            </a:r>
          </a:p>
          <a:p>
            <a:pPr algn="l" marL="606939" indent="-303469" lvl="1">
              <a:lnSpc>
                <a:spcPts val="3935"/>
              </a:lnSpc>
              <a:buFont typeface="Arial"/>
              <a:buChar char="•"/>
            </a:pPr>
            <a:r>
              <a:rPr lang="en-US" sz="2811">
                <a:solidFill>
                  <a:srgbClr val="000000"/>
                </a:solidFill>
                <a:latin typeface="Times New Roman"/>
                <a:ea typeface="Times New Roman"/>
                <a:cs typeface="Times New Roman"/>
                <a:sym typeface="Times New Roman"/>
              </a:rPr>
              <a:t>Karmaşık ve çok boyutlu problemlerde uygulanabilir.</a:t>
            </a:r>
          </a:p>
          <a:p>
            <a:pPr algn="l">
              <a:lnSpc>
                <a:spcPts val="3935"/>
              </a:lnSpc>
            </a:pPr>
            <a:r>
              <a:rPr lang="en-US" sz="2811" b="true">
                <a:solidFill>
                  <a:srgbClr val="000000"/>
                </a:solidFill>
                <a:latin typeface="Times New Roman Bold"/>
                <a:ea typeface="Times New Roman Bold"/>
                <a:cs typeface="Times New Roman Bold"/>
                <a:sym typeface="Times New Roman Bold"/>
              </a:rPr>
              <a:t>Çok Modlu Fonksiyonlara Uygunluk:</a:t>
            </a:r>
          </a:p>
          <a:p>
            <a:pPr algn="l" marL="606939" indent="-303469" lvl="1">
              <a:lnSpc>
                <a:spcPts val="3935"/>
              </a:lnSpc>
              <a:buFont typeface="Arial"/>
              <a:buChar char="•"/>
            </a:pPr>
            <a:r>
              <a:rPr lang="en-US" sz="2811">
                <a:solidFill>
                  <a:srgbClr val="000000"/>
                </a:solidFill>
                <a:latin typeface="Times New Roman"/>
                <a:ea typeface="Times New Roman"/>
                <a:cs typeface="Times New Roman"/>
                <a:sym typeface="Times New Roman"/>
              </a:rPr>
              <a:t>Birden fazla optimum çözüm içeren problemlerde başarılıdır.</a:t>
            </a:r>
          </a:p>
          <a:p>
            <a:pPr algn="l">
              <a:lnSpc>
                <a:spcPts val="3935"/>
              </a:lnSpc>
              <a:spcBef>
                <a:spcPct val="0"/>
              </a:spcBef>
            </a:pPr>
          </a:p>
        </p:txBody>
      </p:sp>
      <p:sp>
        <p:nvSpPr>
          <p:cNvPr name="TextBox 10" id="10"/>
          <p:cNvSpPr txBox="true"/>
          <p:nvPr/>
        </p:nvSpPr>
        <p:spPr>
          <a:xfrm rot="0">
            <a:off x="9559470" y="3082665"/>
            <a:ext cx="8147016" cy="5058791"/>
          </a:xfrm>
          <a:prstGeom prst="rect">
            <a:avLst/>
          </a:prstGeom>
        </p:spPr>
        <p:txBody>
          <a:bodyPr anchor="t" rtlCol="false" tIns="0" lIns="0" bIns="0" rIns="0">
            <a:spAutoFit/>
          </a:bodyPr>
          <a:lstStyle/>
          <a:p>
            <a:pPr algn="l">
              <a:lnSpc>
                <a:spcPts val="4354"/>
              </a:lnSpc>
              <a:spcBef>
                <a:spcPct val="0"/>
              </a:spcBef>
            </a:pPr>
            <a:r>
              <a:rPr lang="en-US" b="true" sz="3110">
                <a:solidFill>
                  <a:srgbClr val="000000"/>
                </a:solidFill>
                <a:latin typeface="Times New Roman Bold"/>
                <a:ea typeface="Times New Roman Bold"/>
                <a:cs typeface="Times New Roman Bold"/>
                <a:sym typeface="Times New Roman Bold"/>
              </a:rPr>
              <a:t>                           --</a:t>
            </a:r>
            <a:r>
              <a:rPr lang="en-US" b="true" sz="3110">
                <a:solidFill>
                  <a:srgbClr val="000000"/>
                </a:solidFill>
                <a:latin typeface="Times New Roman Bold"/>
                <a:ea typeface="Times New Roman Bold"/>
                <a:cs typeface="Times New Roman Bold"/>
                <a:sym typeface="Times New Roman Bold"/>
              </a:rPr>
              <a:t>Zayıf Yönler--</a:t>
            </a:r>
          </a:p>
          <a:p>
            <a:pPr algn="l">
              <a:lnSpc>
                <a:spcPts val="3934"/>
              </a:lnSpc>
              <a:spcBef>
                <a:spcPct val="0"/>
              </a:spcBef>
            </a:pPr>
            <a:r>
              <a:rPr lang="en-US" b="true" sz="2810">
                <a:solidFill>
                  <a:srgbClr val="000000"/>
                </a:solidFill>
                <a:latin typeface="Times New Roman Bold"/>
                <a:ea typeface="Times New Roman Bold"/>
                <a:cs typeface="Times New Roman Bold"/>
                <a:sym typeface="Times New Roman Bold"/>
              </a:rPr>
              <a:t>Hesaplama Maliyeti:</a:t>
            </a:r>
          </a:p>
          <a:p>
            <a:pPr algn="l" marL="606680" indent="-303340" lvl="1">
              <a:lnSpc>
                <a:spcPts val="3934"/>
              </a:lnSpc>
              <a:spcBef>
                <a:spcPct val="0"/>
              </a:spcBef>
              <a:buFont typeface="Arial"/>
              <a:buChar char="•"/>
            </a:pPr>
            <a:r>
              <a:rPr lang="en-US" sz="2810">
                <a:solidFill>
                  <a:srgbClr val="000000"/>
                </a:solidFill>
                <a:latin typeface="Times New Roman"/>
                <a:ea typeface="Times New Roman"/>
                <a:cs typeface="Times New Roman"/>
                <a:sym typeface="Times New Roman"/>
              </a:rPr>
              <a:t>Büyük popülasyonlar ve iterasyon sayıları için zaman alıcı olabilir.</a:t>
            </a:r>
          </a:p>
          <a:p>
            <a:pPr algn="l">
              <a:lnSpc>
                <a:spcPts val="3934"/>
              </a:lnSpc>
              <a:spcBef>
                <a:spcPct val="0"/>
              </a:spcBef>
            </a:pPr>
            <a:r>
              <a:rPr lang="en-US" b="true" sz="2810">
                <a:solidFill>
                  <a:srgbClr val="000000"/>
                </a:solidFill>
                <a:latin typeface="Times New Roman Bold"/>
                <a:ea typeface="Times New Roman Bold"/>
                <a:cs typeface="Times New Roman Bold"/>
                <a:sym typeface="Times New Roman Bold"/>
              </a:rPr>
              <a:t>Parametre Ayarı:</a:t>
            </a:r>
          </a:p>
          <a:p>
            <a:pPr algn="l" marL="606680" indent="-303340" lvl="1">
              <a:lnSpc>
                <a:spcPts val="3934"/>
              </a:lnSpc>
              <a:spcBef>
                <a:spcPct val="0"/>
              </a:spcBef>
              <a:buFont typeface="Arial"/>
              <a:buChar char="•"/>
            </a:pPr>
            <a:r>
              <a:rPr lang="en-US" sz="2810">
                <a:solidFill>
                  <a:srgbClr val="000000"/>
                </a:solidFill>
                <a:latin typeface="Times New Roman"/>
                <a:ea typeface="Times New Roman"/>
                <a:cs typeface="Times New Roman"/>
                <a:sym typeface="Times New Roman"/>
              </a:rPr>
              <a:t>M</a:t>
            </a:r>
            <a:r>
              <a:rPr lang="en-US" sz="2810">
                <a:solidFill>
                  <a:srgbClr val="000000"/>
                </a:solidFill>
                <a:latin typeface="Times New Roman"/>
                <a:ea typeface="Times New Roman"/>
                <a:cs typeface="Times New Roman"/>
                <a:sym typeface="Times New Roman"/>
              </a:rPr>
              <a:t>emeplex sayısı, popülasyon büyüklüğü gibi parametreler optimizasyon performansını etkiler.</a:t>
            </a:r>
          </a:p>
          <a:p>
            <a:pPr algn="l">
              <a:lnSpc>
                <a:spcPts val="3934"/>
              </a:lnSpc>
              <a:spcBef>
                <a:spcPct val="0"/>
              </a:spcBef>
            </a:pPr>
            <a:r>
              <a:rPr lang="en-US" b="true" sz="2810">
                <a:solidFill>
                  <a:srgbClr val="000000"/>
                </a:solidFill>
                <a:latin typeface="Times New Roman Bold"/>
                <a:ea typeface="Times New Roman Bold"/>
                <a:cs typeface="Times New Roman Bold"/>
                <a:sym typeface="Times New Roman Bold"/>
              </a:rPr>
              <a:t>Yerel Arama:</a:t>
            </a:r>
          </a:p>
          <a:p>
            <a:pPr algn="l" marL="606680" indent="-303340" lvl="1">
              <a:lnSpc>
                <a:spcPts val="3934"/>
              </a:lnSpc>
              <a:spcBef>
                <a:spcPct val="0"/>
              </a:spcBef>
              <a:buFont typeface="Arial"/>
              <a:buChar char="•"/>
            </a:pPr>
            <a:r>
              <a:rPr lang="en-US" sz="2810">
                <a:solidFill>
                  <a:srgbClr val="000000"/>
                </a:solidFill>
                <a:latin typeface="Times New Roman"/>
                <a:ea typeface="Times New Roman"/>
                <a:cs typeface="Times New Roman"/>
                <a:sym typeface="Times New Roman"/>
              </a:rPr>
              <a:t>Y</a:t>
            </a:r>
            <a:r>
              <a:rPr lang="en-US" sz="2810">
                <a:solidFill>
                  <a:srgbClr val="000000"/>
                </a:solidFill>
                <a:latin typeface="Times New Roman"/>
                <a:ea typeface="Times New Roman"/>
                <a:cs typeface="Times New Roman"/>
                <a:sym typeface="Times New Roman"/>
              </a:rPr>
              <a:t>etersiz yerel arama bazı problemlerde yavaş iyileşmelere yol açabilir.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0">
            <a:off x="0" y="3063240"/>
            <a:ext cx="18288000" cy="7223760"/>
          </a:xfrm>
          <a:custGeom>
            <a:avLst/>
            <a:gdLst/>
            <a:ahLst/>
            <a:cxnLst/>
            <a:rect r="r" b="b" t="t" l="l"/>
            <a:pathLst>
              <a:path h="7223760" w="18288000">
                <a:moveTo>
                  <a:pt x="0" y="0"/>
                </a:moveTo>
                <a:lnTo>
                  <a:pt x="18288000" y="0"/>
                </a:lnTo>
                <a:lnTo>
                  <a:pt x="18288000" y="7223760"/>
                </a:lnTo>
                <a:lnTo>
                  <a:pt x="0" y="7223760"/>
                </a:lnTo>
                <a:lnTo>
                  <a:pt x="0" y="0"/>
                </a:lnTo>
                <a:close/>
              </a:path>
            </a:pathLst>
          </a:custGeom>
          <a:blipFill>
            <a:blip r:embed="rId3"/>
            <a:stretch>
              <a:fillRect l="0" t="0" r="0" b="0"/>
            </a:stretch>
          </a:blipFill>
        </p:spPr>
      </p:sp>
      <p:sp>
        <p:nvSpPr>
          <p:cNvPr name="Freeform 4" id="4"/>
          <p:cNvSpPr/>
          <p:nvPr/>
        </p:nvSpPr>
        <p:spPr>
          <a:xfrm flipH="false" flipV="false" rot="-8100000">
            <a:off x="16801518" y="-731893"/>
            <a:ext cx="1837670" cy="2026842"/>
          </a:xfrm>
          <a:custGeom>
            <a:avLst/>
            <a:gdLst/>
            <a:ahLst/>
            <a:cxnLst/>
            <a:rect r="r" b="b" t="t" l="l"/>
            <a:pathLst>
              <a:path h="2026842" w="1837670">
                <a:moveTo>
                  <a:pt x="0" y="0"/>
                </a:moveTo>
                <a:lnTo>
                  <a:pt x="1837670" y="0"/>
                </a:lnTo>
                <a:lnTo>
                  <a:pt x="1837670" y="2026842"/>
                </a:lnTo>
                <a:lnTo>
                  <a:pt x="0" y="2026842"/>
                </a:lnTo>
                <a:lnTo>
                  <a:pt x="0" y="0"/>
                </a:lnTo>
                <a:close/>
              </a:path>
            </a:pathLst>
          </a:custGeom>
          <a:blipFill>
            <a:blip r:embed="rId4"/>
            <a:stretch>
              <a:fillRect l="0" t="0" r="0" b="0"/>
            </a:stretch>
          </a:blipFill>
        </p:spPr>
      </p:sp>
      <p:sp>
        <p:nvSpPr>
          <p:cNvPr name="Freeform 5" id="5"/>
          <p:cNvSpPr/>
          <p:nvPr/>
        </p:nvSpPr>
        <p:spPr>
          <a:xfrm flipH="false" flipV="false" rot="0">
            <a:off x="4803679" y="3110865"/>
            <a:ext cx="998217" cy="1100974"/>
          </a:xfrm>
          <a:custGeom>
            <a:avLst/>
            <a:gdLst/>
            <a:ahLst/>
            <a:cxnLst/>
            <a:rect r="r" b="b" t="t" l="l"/>
            <a:pathLst>
              <a:path h="1100974" w="998217">
                <a:moveTo>
                  <a:pt x="0" y="0"/>
                </a:moveTo>
                <a:lnTo>
                  <a:pt x="998217" y="0"/>
                </a:lnTo>
                <a:lnTo>
                  <a:pt x="998217" y="1100974"/>
                </a:lnTo>
                <a:lnTo>
                  <a:pt x="0" y="1100974"/>
                </a:lnTo>
                <a:lnTo>
                  <a:pt x="0" y="0"/>
                </a:lnTo>
                <a:close/>
              </a:path>
            </a:pathLst>
          </a:custGeom>
          <a:blipFill>
            <a:blip r:embed="rId4"/>
            <a:stretch>
              <a:fillRect l="0" t="0" r="0" b="0"/>
            </a:stretch>
          </a:blipFill>
        </p:spPr>
      </p:sp>
      <p:sp>
        <p:nvSpPr>
          <p:cNvPr name="Freeform 6" id="6"/>
          <p:cNvSpPr/>
          <p:nvPr/>
        </p:nvSpPr>
        <p:spPr>
          <a:xfrm flipH="false" flipV="false" rot="7917190">
            <a:off x="-516760" y="-447819"/>
            <a:ext cx="1837670" cy="2026842"/>
          </a:xfrm>
          <a:custGeom>
            <a:avLst/>
            <a:gdLst/>
            <a:ahLst/>
            <a:cxnLst/>
            <a:rect r="r" b="b" t="t" l="l"/>
            <a:pathLst>
              <a:path h="2026842" w="1837670">
                <a:moveTo>
                  <a:pt x="0" y="0"/>
                </a:moveTo>
                <a:lnTo>
                  <a:pt x="1837670" y="0"/>
                </a:lnTo>
                <a:lnTo>
                  <a:pt x="1837670" y="2026842"/>
                </a:lnTo>
                <a:lnTo>
                  <a:pt x="0" y="2026842"/>
                </a:lnTo>
                <a:lnTo>
                  <a:pt x="0" y="0"/>
                </a:lnTo>
                <a:close/>
              </a:path>
            </a:pathLst>
          </a:custGeom>
          <a:blipFill>
            <a:blip r:embed="rId4"/>
            <a:stretch>
              <a:fillRect l="0" t="0" r="0" b="0"/>
            </a:stretch>
          </a:blipFill>
        </p:spPr>
      </p:sp>
      <p:sp>
        <p:nvSpPr>
          <p:cNvPr name="TextBox 7" id="7"/>
          <p:cNvSpPr txBox="true"/>
          <p:nvPr/>
        </p:nvSpPr>
        <p:spPr>
          <a:xfrm rot="0">
            <a:off x="4092851" y="3423570"/>
            <a:ext cx="10102298" cy="2639760"/>
          </a:xfrm>
          <a:prstGeom prst="rect">
            <a:avLst/>
          </a:prstGeom>
        </p:spPr>
        <p:txBody>
          <a:bodyPr anchor="t" rtlCol="false" tIns="0" lIns="0" bIns="0" rIns="0">
            <a:spAutoFit/>
          </a:bodyPr>
          <a:lstStyle/>
          <a:p>
            <a:pPr algn="ctr">
              <a:lnSpc>
                <a:spcPts val="19351"/>
              </a:lnSpc>
              <a:spcBef>
                <a:spcPct val="0"/>
              </a:spcBef>
            </a:pPr>
            <a:r>
              <a:rPr lang="en-US" sz="13822">
                <a:solidFill>
                  <a:srgbClr val="205732"/>
                </a:solidFill>
                <a:latin typeface="Times New Roman"/>
                <a:ea typeface="Times New Roman"/>
                <a:cs typeface="Times New Roman"/>
                <a:sym typeface="Times New Roman"/>
              </a:rPr>
              <a:t>Teşekkürler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0">
            <a:off x="-644611" y="8105017"/>
            <a:ext cx="19577223" cy="6611024"/>
          </a:xfrm>
          <a:custGeom>
            <a:avLst/>
            <a:gdLst/>
            <a:ahLst/>
            <a:cxnLst/>
            <a:rect r="r" b="b" t="t" l="l"/>
            <a:pathLst>
              <a:path h="6611024" w="19577223">
                <a:moveTo>
                  <a:pt x="0" y="0"/>
                </a:moveTo>
                <a:lnTo>
                  <a:pt x="19577222" y="0"/>
                </a:lnTo>
                <a:lnTo>
                  <a:pt x="19577222" y="6611024"/>
                </a:lnTo>
                <a:lnTo>
                  <a:pt x="0" y="6611024"/>
                </a:lnTo>
                <a:lnTo>
                  <a:pt x="0" y="0"/>
                </a:lnTo>
                <a:close/>
              </a:path>
            </a:pathLst>
          </a:custGeom>
          <a:blipFill>
            <a:blip r:embed="rId3"/>
            <a:stretch>
              <a:fillRect l="-20142" t="0" r="-20142" b="-125368"/>
            </a:stretch>
          </a:blipFill>
        </p:spPr>
      </p:sp>
      <p:sp>
        <p:nvSpPr>
          <p:cNvPr name="Freeform 4" id="4"/>
          <p:cNvSpPr/>
          <p:nvPr/>
        </p:nvSpPr>
        <p:spPr>
          <a:xfrm flipH="false" flipV="false" rot="0">
            <a:off x="14580619" y="6660507"/>
            <a:ext cx="3707381" cy="3626493"/>
          </a:xfrm>
          <a:custGeom>
            <a:avLst/>
            <a:gdLst/>
            <a:ahLst/>
            <a:cxnLst/>
            <a:rect r="r" b="b" t="t" l="l"/>
            <a:pathLst>
              <a:path h="3626493" w="3707381">
                <a:moveTo>
                  <a:pt x="0" y="0"/>
                </a:moveTo>
                <a:lnTo>
                  <a:pt x="3707381" y="0"/>
                </a:lnTo>
                <a:lnTo>
                  <a:pt x="3707381" y="3626493"/>
                </a:lnTo>
                <a:lnTo>
                  <a:pt x="0" y="36264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0" y="7474287"/>
            <a:ext cx="2875450" cy="2812713"/>
          </a:xfrm>
          <a:custGeom>
            <a:avLst/>
            <a:gdLst/>
            <a:ahLst/>
            <a:cxnLst/>
            <a:rect r="r" b="b" t="t" l="l"/>
            <a:pathLst>
              <a:path h="2812713" w="2875450">
                <a:moveTo>
                  <a:pt x="2875450" y="0"/>
                </a:moveTo>
                <a:lnTo>
                  <a:pt x="0" y="0"/>
                </a:lnTo>
                <a:lnTo>
                  <a:pt x="0" y="2812713"/>
                </a:lnTo>
                <a:lnTo>
                  <a:pt x="2875450" y="2812713"/>
                </a:lnTo>
                <a:lnTo>
                  <a:pt x="287545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323440"/>
            <a:ext cx="3532907" cy="2704280"/>
          </a:xfrm>
          <a:custGeom>
            <a:avLst/>
            <a:gdLst/>
            <a:ahLst/>
            <a:cxnLst/>
            <a:rect r="r" b="b" t="t" l="l"/>
            <a:pathLst>
              <a:path h="2704280" w="3532907">
                <a:moveTo>
                  <a:pt x="0" y="0"/>
                </a:moveTo>
                <a:lnTo>
                  <a:pt x="3532907" y="0"/>
                </a:lnTo>
                <a:lnTo>
                  <a:pt x="3532907" y="2704280"/>
                </a:lnTo>
                <a:lnTo>
                  <a:pt x="0" y="27042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0">
            <a:off x="15016335" y="-323440"/>
            <a:ext cx="3271665" cy="2504311"/>
          </a:xfrm>
          <a:custGeom>
            <a:avLst/>
            <a:gdLst/>
            <a:ahLst/>
            <a:cxnLst/>
            <a:rect r="r" b="b" t="t" l="l"/>
            <a:pathLst>
              <a:path h="2504311" w="3271665">
                <a:moveTo>
                  <a:pt x="3271665" y="0"/>
                </a:moveTo>
                <a:lnTo>
                  <a:pt x="0" y="0"/>
                </a:lnTo>
                <a:lnTo>
                  <a:pt x="0" y="2504311"/>
                </a:lnTo>
                <a:lnTo>
                  <a:pt x="3271665" y="2504311"/>
                </a:lnTo>
                <a:lnTo>
                  <a:pt x="327166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892696" y="2793657"/>
            <a:ext cx="14081420" cy="5559010"/>
          </a:xfrm>
          <a:prstGeom prst="rect">
            <a:avLst/>
          </a:prstGeom>
        </p:spPr>
        <p:txBody>
          <a:bodyPr anchor="t" rtlCol="false" tIns="0" lIns="0" bIns="0" rIns="0">
            <a:spAutoFit/>
          </a:bodyPr>
          <a:lstStyle/>
          <a:p>
            <a:pPr algn="just" marL="678213" indent="-339107" lvl="1">
              <a:lnSpc>
                <a:spcPts val="4397"/>
              </a:lnSpc>
              <a:buFont typeface="Arial"/>
              <a:buChar char="•"/>
            </a:pPr>
            <a:r>
              <a:rPr lang="en-US" sz="3141">
                <a:solidFill>
                  <a:srgbClr val="000000"/>
                </a:solidFill>
                <a:latin typeface="Times New Roman"/>
                <a:ea typeface="Times New Roman"/>
                <a:cs typeface="Times New Roman"/>
                <a:sym typeface="Times New Roman"/>
              </a:rPr>
              <a:t>Shuffled Frog Leaping Algorithm (SFLA), doğadan ilham alan popülasyon tabanlı bir optimizasyon algoritmasıdır. Bu algoritma, kurbağaların yiyecek arama davranışlarını modelleyerek, karmaşık optimizasyon problemlerini çözmeyi amaçlar.Bir kurbağa popülasyonu bir bataklıkta veya gölette yaşar ve kurbağaların yiyecek ararken zıplaması için birçok ayrı taş vardır.</a:t>
            </a:r>
          </a:p>
          <a:p>
            <a:pPr algn="just">
              <a:lnSpc>
                <a:spcPts val="4397"/>
              </a:lnSpc>
            </a:pPr>
          </a:p>
          <a:p>
            <a:pPr algn="just" marL="678213" indent="-339107" lvl="1">
              <a:lnSpc>
                <a:spcPts val="4397"/>
              </a:lnSpc>
              <a:buFont typeface="Arial"/>
              <a:buChar char="•"/>
            </a:pPr>
            <a:r>
              <a:rPr lang="en-US" sz="3141">
                <a:solidFill>
                  <a:srgbClr val="000000"/>
                </a:solidFill>
                <a:latin typeface="Times New Roman"/>
                <a:ea typeface="Times New Roman"/>
                <a:cs typeface="Times New Roman"/>
                <a:sym typeface="Times New Roman"/>
              </a:rPr>
              <a:t>Kurbağa bireylerinin birbirleriyle iletişim kurmasına izin verilir, böylece diğer bireylerin deneyimlerinden ders çıkararak kendi zıplama yönlerini ve adım boyutlarını iyileştirebilir ve bilgi paylaşımı amacına ulaşabilirler. </a:t>
            </a:r>
          </a:p>
          <a:p>
            <a:pPr algn="just">
              <a:lnSpc>
                <a:spcPts val="4397"/>
              </a:lnSpc>
              <a:spcBef>
                <a:spcPct val="0"/>
              </a:spcBef>
            </a:pPr>
          </a:p>
        </p:txBody>
      </p:sp>
      <p:sp>
        <p:nvSpPr>
          <p:cNvPr name="Freeform 9" id="9"/>
          <p:cNvSpPr/>
          <p:nvPr/>
        </p:nvSpPr>
        <p:spPr>
          <a:xfrm flipH="false" flipV="false" rot="0">
            <a:off x="15142274" y="7799016"/>
            <a:ext cx="3145726" cy="2487984"/>
          </a:xfrm>
          <a:custGeom>
            <a:avLst/>
            <a:gdLst/>
            <a:ahLst/>
            <a:cxnLst/>
            <a:rect r="r" b="b" t="t" l="l"/>
            <a:pathLst>
              <a:path h="2487984" w="3145726">
                <a:moveTo>
                  <a:pt x="0" y="0"/>
                </a:moveTo>
                <a:lnTo>
                  <a:pt x="3145726" y="0"/>
                </a:lnTo>
                <a:lnTo>
                  <a:pt x="3145726" y="2487984"/>
                </a:lnTo>
                <a:lnTo>
                  <a:pt x="0" y="2487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6277775" y="952583"/>
            <a:ext cx="5311262" cy="826207"/>
          </a:xfrm>
          <a:prstGeom prst="rect">
            <a:avLst/>
          </a:prstGeom>
        </p:spPr>
        <p:txBody>
          <a:bodyPr anchor="t" rtlCol="false" tIns="0" lIns="0" bIns="0" rIns="0">
            <a:spAutoFit/>
          </a:bodyPr>
          <a:lstStyle/>
          <a:p>
            <a:pPr algn="l">
              <a:lnSpc>
                <a:spcPts val="6067"/>
              </a:lnSpc>
              <a:spcBef>
                <a:spcPct val="0"/>
              </a:spcBef>
            </a:pPr>
            <a:r>
              <a:rPr lang="en-US" sz="4333">
                <a:solidFill>
                  <a:srgbClr val="205732"/>
                </a:solidFill>
                <a:latin typeface="Times New Roman"/>
                <a:ea typeface="Times New Roman"/>
                <a:cs typeface="Times New Roman"/>
                <a:sym typeface="Times New Roman"/>
              </a:rPr>
              <a:t>Kullanım Alanları</a:t>
            </a:r>
          </a:p>
        </p:txBody>
      </p:sp>
      <p:sp>
        <p:nvSpPr>
          <p:cNvPr name="Freeform 11" id="11"/>
          <p:cNvSpPr/>
          <p:nvPr/>
        </p:nvSpPr>
        <p:spPr>
          <a:xfrm flipH="false" flipV="false" rot="0">
            <a:off x="6093996" y="785827"/>
            <a:ext cx="6100008" cy="1458919"/>
          </a:xfrm>
          <a:custGeom>
            <a:avLst/>
            <a:gdLst/>
            <a:ahLst/>
            <a:cxnLst/>
            <a:rect r="r" b="b" t="t" l="l"/>
            <a:pathLst>
              <a:path h="1458919" w="6100008">
                <a:moveTo>
                  <a:pt x="0" y="0"/>
                </a:moveTo>
                <a:lnTo>
                  <a:pt x="6100008" y="0"/>
                </a:lnTo>
                <a:lnTo>
                  <a:pt x="6100008" y="1458919"/>
                </a:lnTo>
                <a:lnTo>
                  <a:pt x="0" y="1458919"/>
                </a:lnTo>
                <a:lnTo>
                  <a:pt x="0" y="0"/>
                </a:lnTo>
                <a:close/>
              </a:path>
            </a:pathLst>
          </a:custGeom>
          <a:blipFill>
            <a:blip r:embed="rId10"/>
            <a:stretch>
              <a:fillRect l="0" t="0" r="0" b="0"/>
            </a:stretch>
          </a:blipFill>
        </p:spPr>
      </p:sp>
      <p:sp>
        <p:nvSpPr>
          <p:cNvPr name="TextBox 12" id="12"/>
          <p:cNvSpPr txBox="true"/>
          <p:nvPr/>
        </p:nvSpPr>
        <p:spPr>
          <a:xfrm rot="0">
            <a:off x="6093996" y="723921"/>
            <a:ext cx="4911122" cy="2879725"/>
          </a:xfrm>
          <a:prstGeom prst="rect">
            <a:avLst/>
          </a:prstGeom>
        </p:spPr>
        <p:txBody>
          <a:bodyPr anchor="t" rtlCol="false" tIns="0" lIns="0" bIns="0" rIns="0">
            <a:spAutoFit/>
          </a:bodyPr>
          <a:lstStyle/>
          <a:p>
            <a:pPr algn="ctr">
              <a:lnSpc>
                <a:spcPts val="5600"/>
              </a:lnSpc>
            </a:pPr>
            <a:r>
              <a:rPr lang="en-US" sz="4000">
                <a:solidFill>
                  <a:srgbClr val="000000"/>
                </a:solidFill>
                <a:latin typeface="Times New Roman"/>
                <a:ea typeface="Times New Roman"/>
                <a:cs typeface="Times New Roman"/>
                <a:sym typeface="Times New Roman"/>
              </a:rPr>
              <a:t>Frog Jumping Algorithm Nedir?</a:t>
            </a:r>
          </a:p>
          <a:p>
            <a:pPr algn="ctr">
              <a:lnSpc>
                <a:spcPts val="5600"/>
              </a:lnSpc>
            </a:pPr>
          </a:p>
          <a:p>
            <a:pPr algn="ctr">
              <a:lnSpc>
                <a:spcPts val="56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0">
            <a:off x="-644611" y="8105017"/>
            <a:ext cx="19577223" cy="6611024"/>
          </a:xfrm>
          <a:custGeom>
            <a:avLst/>
            <a:gdLst/>
            <a:ahLst/>
            <a:cxnLst/>
            <a:rect r="r" b="b" t="t" l="l"/>
            <a:pathLst>
              <a:path h="6611024" w="19577223">
                <a:moveTo>
                  <a:pt x="0" y="0"/>
                </a:moveTo>
                <a:lnTo>
                  <a:pt x="19577222" y="0"/>
                </a:lnTo>
                <a:lnTo>
                  <a:pt x="19577222" y="6611024"/>
                </a:lnTo>
                <a:lnTo>
                  <a:pt x="0" y="6611024"/>
                </a:lnTo>
                <a:lnTo>
                  <a:pt x="0" y="0"/>
                </a:lnTo>
                <a:close/>
              </a:path>
            </a:pathLst>
          </a:custGeom>
          <a:blipFill>
            <a:blip r:embed="rId3"/>
            <a:stretch>
              <a:fillRect l="-20142" t="0" r="-20142" b="-125368"/>
            </a:stretch>
          </a:blipFill>
        </p:spPr>
      </p:sp>
      <p:sp>
        <p:nvSpPr>
          <p:cNvPr name="Freeform 4" id="4"/>
          <p:cNvSpPr/>
          <p:nvPr/>
        </p:nvSpPr>
        <p:spPr>
          <a:xfrm flipH="false" flipV="false" rot="0">
            <a:off x="15767719" y="7821707"/>
            <a:ext cx="2520281" cy="2465293"/>
          </a:xfrm>
          <a:custGeom>
            <a:avLst/>
            <a:gdLst/>
            <a:ahLst/>
            <a:cxnLst/>
            <a:rect r="r" b="b" t="t" l="l"/>
            <a:pathLst>
              <a:path h="2465293" w="2520281">
                <a:moveTo>
                  <a:pt x="0" y="0"/>
                </a:moveTo>
                <a:lnTo>
                  <a:pt x="2520281" y="0"/>
                </a:lnTo>
                <a:lnTo>
                  <a:pt x="2520281" y="2465293"/>
                </a:lnTo>
                <a:lnTo>
                  <a:pt x="0" y="24652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0" y="7515503"/>
            <a:ext cx="2833315" cy="2771497"/>
          </a:xfrm>
          <a:custGeom>
            <a:avLst/>
            <a:gdLst/>
            <a:ahLst/>
            <a:cxnLst/>
            <a:rect r="r" b="b" t="t" l="l"/>
            <a:pathLst>
              <a:path h="2771497" w="2833315">
                <a:moveTo>
                  <a:pt x="2833315" y="0"/>
                </a:moveTo>
                <a:lnTo>
                  <a:pt x="0" y="0"/>
                </a:lnTo>
                <a:lnTo>
                  <a:pt x="0" y="2771497"/>
                </a:lnTo>
                <a:lnTo>
                  <a:pt x="2833315" y="2771497"/>
                </a:lnTo>
                <a:lnTo>
                  <a:pt x="283331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323440"/>
            <a:ext cx="2833315" cy="2168774"/>
          </a:xfrm>
          <a:custGeom>
            <a:avLst/>
            <a:gdLst/>
            <a:ahLst/>
            <a:cxnLst/>
            <a:rect r="r" b="b" t="t" l="l"/>
            <a:pathLst>
              <a:path h="2168774" w="2833315">
                <a:moveTo>
                  <a:pt x="0" y="0"/>
                </a:moveTo>
                <a:lnTo>
                  <a:pt x="2833315" y="0"/>
                </a:lnTo>
                <a:lnTo>
                  <a:pt x="2833315" y="2168774"/>
                </a:lnTo>
                <a:lnTo>
                  <a:pt x="0" y="2168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0">
            <a:off x="15656387" y="-323440"/>
            <a:ext cx="2631613" cy="2014380"/>
          </a:xfrm>
          <a:custGeom>
            <a:avLst/>
            <a:gdLst/>
            <a:ahLst/>
            <a:cxnLst/>
            <a:rect r="r" b="b" t="t" l="l"/>
            <a:pathLst>
              <a:path h="2014380" w="2631613">
                <a:moveTo>
                  <a:pt x="2631613" y="0"/>
                </a:moveTo>
                <a:lnTo>
                  <a:pt x="0" y="0"/>
                </a:lnTo>
                <a:lnTo>
                  <a:pt x="0" y="2014380"/>
                </a:lnTo>
                <a:lnTo>
                  <a:pt x="2631613" y="2014380"/>
                </a:lnTo>
                <a:lnTo>
                  <a:pt x="263161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573641" y="1731034"/>
            <a:ext cx="15140719" cy="7768844"/>
          </a:xfrm>
          <a:prstGeom prst="rect">
            <a:avLst/>
          </a:prstGeom>
        </p:spPr>
        <p:txBody>
          <a:bodyPr anchor="t" rtlCol="false" tIns="0" lIns="0" bIns="0" rIns="0">
            <a:spAutoFit/>
          </a:bodyPr>
          <a:lstStyle/>
          <a:p>
            <a:pPr algn="just" marL="677927" indent="-338963" lvl="1">
              <a:lnSpc>
                <a:spcPts val="4396"/>
              </a:lnSpc>
              <a:buFont typeface="Arial"/>
              <a:buChar char="•"/>
            </a:pPr>
            <a:r>
              <a:rPr lang="en-US" sz="3140">
                <a:solidFill>
                  <a:srgbClr val="000000"/>
                </a:solidFill>
                <a:latin typeface="Times New Roman"/>
                <a:ea typeface="Times New Roman"/>
                <a:cs typeface="Times New Roman"/>
                <a:sym typeface="Times New Roman"/>
              </a:rPr>
              <a:t>Yiyecekleri hızlı ve doğru bir şekilde bulabilmek için kurbağa popülasyonu aynı sayıda ancak farklı yeteneklere sahip birkaç memplekse bölünerek yerel bir alanda küçük bir grup oluştururlar.</a:t>
            </a:r>
          </a:p>
          <a:p>
            <a:pPr algn="just">
              <a:lnSpc>
                <a:spcPts val="4396"/>
              </a:lnSpc>
            </a:pPr>
          </a:p>
          <a:p>
            <a:pPr algn="just" marL="677927" indent="-338963" lvl="1">
              <a:lnSpc>
                <a:spcPts val="4396"/>
              </a:lnSpc>
              <a:buFont typeface="Arial"/>
              <a:buChar char="•"/>
            </a:pPr>
            <a:r>
              <a:rPr lang="en-US" sz="3140">
                <a:solidFill>
                  <a:srgbClr val="000000"/>
                </a:solidFill>
                <a:latin typeface="Times New Roman"/>
                <a:ea typeface="Times New Roman"/>
                <a:cs typeface="Times New Roman"/>
                <a:sym typeface="Times New Roman"/>
              </a:rPr>
              <a:t>Yerel seçkin bireyler diğer bireyleri farklı yönlerde bağımsız olarak yiyecek aramaya yönlendirir.</a:t>
            </a:r>
          </a:p>
          <a:p>
            <a:pPr algn="just">
              <a:lnSpc>
                <a:spcPts val="4396"/>
              </a:lnSpc>
            </a:pPr>
          </a:p>
          <a:p>
            <a:pPr algn="just" marL="677927" indent="-338963" lvl="1">
              <a:lnSpc>
                <a:spcPts val="4396"/>
              </a:lnSpc>
              <a:buFont typeface="Arial"/>
              <a:buChar char="•"/>
            </a:pPr>
            <a:r>
              <a:rPr lang="en-US" sz="3140">
                <a:solidFill>
                  <a:srgbClr val="000000"/>
                </a:solidFill>
                <a:latin typeface="Times New Roman"/>
                <a:ea typeface="Times New Roman"/>
                <a:cs typeface="Times New Roman"/>
                <a:sym typeface="Times New Roman"/>
              </a:rPr>
              <a:t>Her mempleks belirli sayıda arama yaptıktan sonra, farklı mempleksler her mempleks karıştırma yoluyla bilgi alışverişinde bulunur, bu da birçok kurbağanın farklı memplekslerin yeni fikirlerini öğrenmesini ve bilginin sosyal paylaşımını gerçekleştirmesini sağlar, böylece tüm kurbağa popülasyonu yiyecek kaynağını doğru yönde hızlı ve başarılı bir şekilde bulabilir.</a:t>
            </a:r>
          </a:p>
          <a:p>
            <a:pPr algn="just">
              <a:lnSpc>
                <a:spcPts val="4396"/>
              </a:lnSpc>
            </a:pPr>
          </a:p>
          <a:p>
            <a:pPr algn="just">
              <a:lnSpc>
                <a:spcPts val="439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1199762">
            <a:off x="-1061010" y="8007870"/>
            <a:ext cx="3547597" cy="2805827"/>
          </a:xfrm>
          <a:custGeom>
            <a:avLst/>
            <a:gdLst/>
            <a:ahLst/>
            <a:cxnLst/>
            <a:rect r="r" b="b" t="t" l="l"/>
            <a:pathLst>
              <a:path h="2805827" w="3547597">
                <a:moveTo>
                  <a:pt x="0" y="0"/>
                </a:moveTo>
                <a:lnTo>
                  <a:pt x="3547597" y="0"/>
                </a:lnTo>
                <a:lnTo>
                  <a:pt x="3547597" y="2805827"/>
                </a:lnTo>
                <a:lnTo>
                  <a:pt x="0" y="28058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24327">
            <a:off x="15752154" y="8009050"/>
            <a:ext cx="3723184" cy="2944700"/>
          </a:xfrm>
          <a:custGeom>
            <a:avLst/>
            <a:gdLst/>
            <a:ahLst/>
            <a:cxnLst/>
            <a:rect r="r" b="b" t="t" l="l"/>
            <a:pathLst>
              <a:path h="2944700" w="3723184">
                <a:moveTo>
                  <a:pt x="0" y="0"/>
                </a:moveTo>
                <a:lnTo>
                  <a:pt x="3723184" y="0"/>
                </a:lnTo>
                <a:lnTo>
                  <a:pt x="3723184" y="2944700"/>
                </a:lnTo>
                <a:lnTo>
                  <a:pt x="0" y="2944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05364" y="-500397"/>
            <a:ext cx="7315200" cy="1529097"/>
          </a:xfrm>
          <a:custGeom>
            <a:avLst/>
            <a:gdLst/>
            <a:ahLst/>
            <a:cxnLst/>
            <a:rect r="r" b="b" t="t" l="l"/>
            <a:pathLst>
              <a:path h="1529097" w="7315200">
                <a:moveTo>
                  <a:pt x="0" y="0"/>
                </a:moveTo>
                <a:lnTo>
                  <a:pt x="7315200" y="0"/>
                </a:lnTo>
                <a:lnTo>
                  <a:pt x="7315200" y="1529097"/>
                </a:lnTo>
                <a:lnTo>
                  <a:pt x="0" y="15290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1608600" y="-500397"/>
            <a:ext cx="7315200" cy="1529097"/>
          </a:xfrm>
          <a:custGeom>
            <a:avLst/>
            <a:gdLst/>
            <a:ahLst/>
            <a:cxnLst/>
            <a:rect r="r" b="b" t="t" l="l"/>
            <a:pathLst>
              <a:path h="1529097" w="7315200">
                <a:moveTo>
                  <a:pt x="7315200" y="0"/>
                </a:moveTo>
                <a:lnTo>
                  <a:pt x="0" y="0"/>
                </a:lnTo>
                <a:lnTo>
                  <a:pt x="0" y="1529097"/>
                </a:lnTo>
                <a:lnTo>
                  <a:pt x="7315200" y="1529097"/>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94988" y="1623876"/>
            <a:ext cx="14948211" cy="7039248"/>
          </a:xfrm>
          <a:custGeom>
            <a:avLst/>
            <a:gdLst/>
            <a:ahLst/>
            <a:cxnLst/>
            <a:rect r="r" b="b" t="t" l="l"/>
            <a:pathLst>
              <a:path h="7039248" w="14948211">
                <a:moveTo>
                  <a:pt x="0" y="0"/>
                </a:moveTo>
                <a:lnTo>
                  <a:pt x="14948211" y="0"/>
                </a:lnTo>
                <a:lnTo>
                  <a:pt x="14948211" y="7039248"/>
                </a:lnTo>
                <a:lnTo>
                  <a:pt x="0" y="70392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586867" y="1381222"/>
            <a:ext cx="1986212" cy="1130335"/>
          </a:xfrm>
          <a:custGeom>
            <a:avLst/>
            <a:gdLst/>
            <a:ahLst/>
            <a:cxnLst/>
            <a:rect r="r" b="b" t="t" l="l"/>
            <a:pathLst>
              <a:path h="1130335" w="1986212">
                <a:moveTo>
                  <a:pt x="0" y="0"/>
                </a:moveTo>
                <a:lnTo>
                  <a:pt x="1986212" y="0"/>
                </a:lnTo>
                <a:lnTo>
                  <a:pt x="1986212" y="1130336"/>
                </a:lnTo>
                <a:lnTo>
                  <a:pt x="0" y="11303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682148" y="6167538"/>
            <a:ext cx="1040267" cy="592006"/>
          </a:xfrm>
          <a:custGeom>
            <a:avLst/>
            <a:gdLst/>
            <a:ahLst/>
            <a:cxnLst/>
            <a:rect r="r" b="b" t="t" l="l"/>
            <a:pathLst>
              <a:path h="592006" w="1040267">
                <a:moveTo>
                  <a:pt x="0" y="0"/>
                </a:moveTo>
                <a:lnTo>
                  <a:pt x="1040267" y="0"/>
                </a:lnTo>
                <a:lnTo>
                  <a:pt x="1040267" y="592007"/>
                </a:lnTo>
                <a:lnTo>
                  <a:pt x="0" y="5920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759766" y="2740158"/>
            <a:ext cx="1891891" cy="1076658"/>
          </a:xfrm>
          <a:custGeom>
            <a:avLst/>
            <a:gdLst/>
            <a:ahLst/>
            <a:cxnLst/>
            <a:rect r="r" b="b" t="t" l="l"/>
            <a:pathLst>
              <a:path h="1076658" w="1891891">
                <a:moveTo>
                  <a:pt x="0" y="0"/>
                </a:moveTo>
                <a:lnTo>
                  <a:pt x="1891892" y="0"/>
                </a:lnTo>
                <a:lnTo>
                  <a:pt x="1891892" y="1076658"/>
                </a:lnTo>
                <a:lnTo>
                  <a:pt x="0" y="10766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3202281" y="5464326"/>
            <a:ext cx="1040267" cy="592006"/>
          </a:xfrm>
          <a:custGeom>
            <a:avLst/>
            <a:gdLst/>
            <a:ahLst/>
            <a:cxnLst/>
            <a:rect r="r" b="b" t="t" l="l"/>
            <a:pathLst>
              <a:path h="592006" w="1040267">
                <a:moveTo>
                  <a:pt x="0" y="0"/>
                </a:moveTo>
                <a:lnTo>
                  <a:pt x="1040267" y="0"/>
                </a:lnTo>
                <a:lnTo>
                  <a:pt x="1040267" y="592007"/>
                </a:lnTo>
                <a:lnTo>
                  <a:pt x="0" y="5920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1608600" y="4966708"/>
            <a:ext cx="1040267" cy="592006"/>
          </a:xfrm>
          <a:custGeom>
            <a:avLst/>
            <a:gdLst/>
            <a:ahLst/>
            <a:cxnLst/>
            <a:rect r="r" b="b" t="t" l="l"/>
            <a:pathLst>
              <a:path h="592006" w="1040267">
                <a:moveTo>
                  <a:pt x="0" y="0"/>
                </a:moveTo>
                <a:lnTo>
                  <a:pt x="1040267" y="0"/>
                </a:lnTo>
                <a:lnTo>
                  <a:pt x="1040267"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208187" y="5978542"/>
            <a:ext cx="1040267" cy="592006"/>
          </a:xfrm>
          <a:custGeom>
            <a:avLst/>
            <a:gdLst/>
            <a:ahLst/>
            <a:cxnLst/>
            <a:rect r="r" b="b" t="t" l="l"/>
            <a:pathLst>
              <a:path h="592006" w="1040267">
                <a:moveTo>
                  <a:pt x="0" y="0"/>
                </a:moveTo>
                <a:lnTo>
                  <a:pt x="1040267" y="0"/>
                </a:lnTo>
                <a:lnTo>
                  <a:pt x="1040267" y="592007"/>
                </a:lnTo>
                <a:lnTo>
                  <a:pt x="0" y="5920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4038623" y="5575357"/>
            <a:ext cx="1040267" cy="592006"/>
          </a:xfrm>
          <a:custGeom>
            <a:avLst/>
            <a:gdLst/>
            <a:ahLst/>
            <a:cxnLst/>
            <a:rect r="r" b="b" t="t" l="l"/>
            <a:pathLst>
              <a:path h="592006" w="1040267">
                <a:moveTo>
                  <a:pt x="0" y="0"/>
                </a:moveTo>
                <a:lnTo>
                  <a:pt x="1040266" y="0"/>
                </a:lnTo>
                <a:lnTo>
                  <a:pt x="1040266"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3401338" y="4983351"/>
            <a:ext cx="1040267" cy="592006"/>
          </a:xfrm>
          <a:custGeom>
            <a:avLst/>
            <a:gdLst/>
            <a:ahLst/>
            <a:cxnLst/>
            <a:rect r="r" b="b" t="t" l="l"/>
            <a:pathLst>
              <a:path h="592006" w="1040267">
                <a:moveTo>
                  <a:pt x="0" y="0"/>
                </a:moveTo>
                <a:lnTo>
                  <a:pt x="1040267" y="0"/>
                </a:lnTo>
                <a:lnTo>
                  <a:pt x="1040267"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577806" y="4687348"/>
            <a:ext cx="1040267" cy="592006"/>
          </a:xfrm>
          <a:custGeom>
            <a:avLst/>
            <a:gdLst/>
            <a:ahLst/>
            <a:cxnLst/>
            <a:rect r="r" b="b" t="t" l="l"/>
            <a:pathLst>
              <a:path h="592006" w="1040267">
                <a:moveTo>
                  <a:pt x="0" y="0"/>
                </a:moveTo>
                <a:lnTo>
                  <a:pt x="1040267" y="0"/>
                </a:lnTo>
                <a:lnTo>
                  <a:pt x="1040267"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4954041" y="5262711"/>
            <a:ext cx="1040267" cy="592006"/>
          </a:xfrm>
          <a:custGeom>
            <a:avLst/>
            <a:gdLst/>
            <a:ahLst/>
            <a:cxnLst/>
            <a:rect r="r" b="b" t="t" l="l"/>
            <a:pathLst>
              <a:path h="592006" w="1040267">
                <a:moveTo>
                  <a:pt x="0" y="0"/>
                </a:moveTo>
                <a:lnTo>
                  <a:pt x="1040267" y="0"/>
                </a:lnTo>
                <a:lnTo>
                  <a:pt x="1040267"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0890305" y="2740158"/>
            <a:ext cx="1040267" cy="592006"/>
          </a:xfrm>
          <a:custGeom>
            <a:avLst/>
            <a:gdLst/>
            <a:ahLst/>
            <a:cxnLst/>
            <a:rect r="r" b="b" t="t" l="l"/>
            <a:pathLst>
              <a:path h="592006" w="1040267">
                <a:moveTo>
                  <a:pt x="0" y="0"/>
                </a:moveTo>
                <a:lnTo>
                  <a:pt x="1040267" y="0"/>
                </a:lnTo>
                <a:lnTo>
                  <a:pt x="1040267"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1088467" y="3471508"/>
            <a:ext cx="1040267" cy="592006"/>
          </a:xfrm>
          <a:custGeom>
            <a:avLst/>
            <a:gdLst/>
            <a:ahLst/>
            <a:cxnLst/>
            <a:rect r="r" b="b" t="t" l="l"/>
            <a:pathLst>
              <a:path h="592006" w="1040267">
                <a:moveTo>
                  <a:pt x="0" y="0"/>
                </a:moveTo>
                <a:lnTo>
                  <a:pt x="1040267" y="0"/>
                </a:lnTo>
                <a:lnTo>
                  <a:pt x="1040267" y="592007"/>
                </a:lnTo>
                <a:lnTo>
                  <a:pt x="0" y="5920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9582745" y="2740158"/>
            <a:ext cx="1040267" cy="592006"/>
          </a:xfrm>
          <a:custGeom>
            <a:avLst/>
            <a:gdLst/>
            <a:ahLst/>
            <a:cxnLst/>
            <a:rect r="r" b="b" t="t" l="l"/>
            <a:pathLst>
              <a:path h="592006" w="1040267">
                <a:moveTo>
                  <a:pt x="0" y="0"/>
                </a:moveTo>
                <a:lnTo>
                  <a:pt x="1040267" y="0"/>
                </a:lnTo>
                <a:lnTo>
                  <a:pt x="1040267"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9732191" y="3471508"/>
            <a:ext cx="1040267" cy="592006"/>
          </a:xfrm>
          <a:custGeom>
            <a:avLst/>
            <a:gdLst/>
            <a:ahLst/>
            <a:cxnLst/>
            <a:rect r="r" b="b" t="t" l="l"/>
            <a:pathLst>
              <a:path h="592006" w="1040267">
                <a:moveTo>
                  <a:pt x="0" y="0"/>
                </a:moveTo>
                <a:lnTo>
                  <a:pt x="1040267" y="0"/>
                </a:lnTo>
                <a:lnTo>
                  <a:pt x="1040267" y="592007"/>
                </a:lnTo>
                <a:lnTo>
                  <a:pt x="0" y="5920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7879329" y="4872320"/>
            <a:ext cx="1040267" cy="592006"/>
          </a:xfrm>
          <a:custGeom>
            <a:avLst/>
            <a:gdLst/>
            <a:ahLst/>
            <a:cxnLst/>
            <a:rect r="r" b="b" t="t" l="l"/>
            <a:pathLst>
              <a:path h="592006" w="1040267">
                <a:moveTo>
                  <a:pt x="0" y="0"/>
                </a:moveTo>
                <a:lnTo>
                  <a:pt x="1040266" y="0"/>
                </a:lnTo>
                <a:lnTo>
                  <a:pt x="1040266"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9052945" y="4758020"/>
            <a:ext cx="1040267" cy="592006"/>
          </a:xfrm>
          <a:custGeom>
            <a:avLst/>
            <a:gdLst/>
            <a:ahLst/>
            <a:cxnLst/>
            <a:rect r="r" b="b" t="t" l="l"/>
            <a:pathLst>
              <a:path h="592006" w="1040267">
                <a:moveTo>
                  <a:pt x="0" y="0"/>
                </a:moveTo>
                <a:lnTo>
                  <a:pt x="1040267" y="0"/>
                </a:lnTo>
                <a:lnTo>
                  <a:pt x="1040267"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9439729" y="5350026"/>
            <a:ext cx="1040267" cy="592006"/>
          </a:xfrm>
          <a:custGeom>
            <a:avLst/>
            <a:gdLst/>
            <a:ahLst/>
            <a:cxnLst/>
            <a:rect r="r" b="b" t="t" l="l"/>
            <a:pathLst>
              <a:path h="592006" w="1040267">
                <a:moveTo>
                  <a:pt x="0" y="0"/>
                </a:moveTo>
                <a:lnTo>
                  <a:pt x="1040267" y="0"/>
                </a:lnTo>
                <a:lnTo>
                  <a:pt x="1040267" y="592007"/>
                </a:lnTo>
                <a:lnTo>
                  <a:pt x="0" y="5920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7651658" y="5558714"/>
            <a:ext cx="1040267" cy="592006"/>
          </a:xfrm>
          <a:custGeom>
            <a:avLst/>
            <a:gdLst/>
            <a:ahLst/>
            <a:cxnLst/>
            <a:rect r="r" b="b" t="t" l="l"/>
            <a:pathLst>
              <a:path h="592006" w="1040267">
                <a:moveTo>
                  <a:pt x="0" y="0"/>
                </a:moveTo>
                <a:lnTo>
                  <a:pt x="1040266" y="0"/>
                </a:lnTo>
                <a:lnTo>
                  <a:pt x="1040266" y="592007"/>
                </a:lnTo>
                <a:lnTo>
                  <a:pt x="0" y="5920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12140705" y="5575532"/>
            <a:ext cx="1040267" cy="592006"/>
          </a:xfrm>
          <a:custGeom>
            <a:avLst/>
            <a:gdLst/>
            <a:ahLst/>
            <a:cxnLst/>
            <a:rect r="r" b="b" t="t" l="l"/>
            <a:pathLst>
              <a:path h="592006" w="1040267">
                <a:moveTo>
                  <a:pt x="0" y="0"/>
                </a:moveTo>
                <a:lnTo>
                  <a:pt x="1040267" y="0"/>
                </a:lnTo>
                <a:lnTo>
                  <a:pt x="1040267"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2979306" y="5464326"/>
            <a:ext cx="1040267" cy="592006"/>
          </a:xfrm>
          <a:custGeom>
            <a:avLst/>
            <a:gdLst/>
            <a:ahLst/>
            <a:cxnLst/>
            <a:rect r="r" b="b" t="t" l="l"/>
            <a:pathLst>
              <a:path h="592006" w="1040267">
                <a:moveTo>
                  <a:pt x="0" y="0"/>
                </a:moveTo>
                <a:lnTo>
                  <a:pt x="1040267" y="0"/>
                </a:lnTo>
                <a:lnTo>
                  <a:pt x="1040267" y="592007"/>
                </a:lnTo>
                <a:lnTo>
                  <a:pt x="0" y="5920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0">
            <a:off x="12044872" y="3036161"/>
            <a:ext cx="1040267" cy="592006"/>
          </a:xfrm>
          <a:custGeom>
            <a:avLst/>
            <a:gdLst/>
            <a:ahLst/>
            <a:cxnLst/>
            <a:rect r="r" b="b" t="t" l="l"/>
            <a:pathLst>
              <a:path h="592006" w="1040267">
                <a:moveTo>
                  <a:pt x="0" y="0"/>
                </a:moveTo>
                <a:lnTo>
                  <a:pt x="1040267" y="0"/>
                </a:lnTo>
                <a:lnTo>
                  <a:pt x="1040267"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8691924" y="5871535"/>
            <a:ext cx="1040267" cy="592006"/>
          </a:xfrm>
          <a:custGeom>
            <a:avLst/>
            <a:gdLst/>
            <a:ahLst/>
            <a:cxnLst/>
            <a:rect r="r" b="b" t="t" l="l"/>
            <a:pathLst>
              <a:path h="592006" w="1040267">
                <a:moveTo>
                  <a:pt x="0" y="0"/>
                </a:moveTo>
                <a:lnTo>
                  <a:pt x="1040267" y="0"/>
                </a:lnTo>
                <a:lnTo>
                  <a:pt x="1040267" y="592006"/>
                </a:lnTo>
                <a:lnTo>
                  <a:pt x="0" y="592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5940222">
            <a:off x="6388958" y="2447556"/>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7460337">
            <a:off x="6660267" y="2313745"/>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false" rot="2607396">
            <a:off x="6473434" y="2722691"/>
            <a:ext cx="232409" cy="134233"/>
          </a:xfrm>
          <a:custGeom>
            <a:avLst/>
            <a:gdLst/>
            <a:ahLst/>
            <a:cxnLst/>
            <a:rect r="r" b="b" t="t" l="l"/>
            <a:pathLst>
              <a:path h="134233" w="232409">
                <a:moveTo>
                  <a:pt x="0" y="0"/>
                </a:moveTo>
                <a:lnTo>
                  <a:pt x="232409" y="0"/>
                </a:lnTo>
                <a:lnTo>
                  <a:pt x="232409" y="134234"/>
                </a:lnTo>
                <a:lnTo>
                  <a:pt x="0" y="1342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3" id="33"/>
          <p:cNvSpPr/>
          <p:nvPr/>
        </p:nvSpPr>
        <p:spPr>
          <a:xfrm flipH="false" flipV="false" rot="-922016">
            <a:off x="6212403" y="2166191"/>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246599">
            <a:off x="5998819" y="2372283"/>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5" id="35"/>
          <p:cNvSpPr/>
          <p:nvPr/>
        </p:nvSpPr>
        <p:spPr>
          <a:xfrm flipH="false" flipV="false" rot="9312200">
            <a:off x="6155732" y="2669246"/>
            <a:ext cx="232409" cy="134233"/>
          </a:xfrm>
          <a:custGeom>
            <a:avLst/>
            <a:gdLst/>
            <a:ahLst/>
            <a:cxnLst/>
            <a:rect r="r" b="b" t="t" l="l"/>
            <a:pathLst>
              <a:path h="134233" w="232409">
                <a:moveTo>
                  <a:pt x="0" y="0"/>
                </a:moveTo>
                <a:lnTo>
                  <a:pt x="232408" y="0"/>
                </a:lnTo>
                <a:lnTo>
                  <a:pt x="232408"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7268196">
            <a:off x="6656833" y="2509394"/>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7" id="37"/>
          <p:cNvSpPr/>
          <p:nvPr/>
        </p:nvSpPr>
        <p:spPr>
          <a:xfrm flipH="false" flipV="false" rot="2607396">
            <a:off x="6473434" y="2166191"/>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2054328">
            <a:off x="17071869" y="8944762"/>
            <a:ext cx="1514374" cy="1666341"/>
          </a:xfrm>
          <a:custGeom>
            <a:avLst/>
            <a:gdLst/>
            <a:ahLst/>
            <a:cxnLst/>
            <a:rect r="r" b="b" t="t" l="l"/>
            <a:pathLst>
              <a:path h="1666341" w="1514374">
                <a:moveTo>
                  <a:pt x="0" y="0"/>
                </a:moveTo>
                <a:lnTo>
                  <a:pt x="1514374" y="0"/>
                </a:lnTo>
                <a:lnTo>
                  <a:pt x="1514374" y="1666341"/>
                </a:lnTo>
                <a:lnTo>
                  <a:pt x="0" y="166634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9" id="39"/>
          <p:cNvSpPr/>
          <p:nvPr/>
        </p:nvSpPr>
        <p:spPr>
          <a:xfrm flipH="false" flipV="false" rot="2607396">
            <a:off x="6212403" y="2465400"/>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0" id="40"/>
          <p:cNvSpPr/>
          <p:nvPr/>
        </p:nvSpPr>
        <p:spPr>
          <a:xfrm flipH="true" flipV="true" rot="-1599503">
            <a:off x="-342271" y="-536278"/>
            <a:ext cx="1514374" cy="1666341"/>
          </a:xfrm>
          <a:custGeom>
            <a:avLst/>
            <a:gdLst/>
            <a:ahLst/>
            <a:cxnLst/>
            <a:rect r="r" b="b" t="t" l="l"/>
            <a:pathLst>
              <a:path h="1666341" w="1514374">
                <a:moveTo>
                  <a:pt x="1514373" y="1666341"/>
                </a:moveTo>
                <a:lnTo>
                  <a:pt x="0" y="1666341"/>
                </a:lnTo>
                <a:lnTo>
                  <a:pt x="0" y="0"/>
                </a:lnTo>
                <a:lnTo>
                  <a:pt x="1514373" y="0"/>
                </a:lnTo>
                <a:lnTo>
                  <a:pt x="1514373" y="1666341"/>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1" id="41"/>
          <p:cNvSpPr/>
          <p:nvPr/>
        </p:nvSpPr>
        <p:spPr>
          <a:xfrm flipH="false" flipV="false" rot="-5940222">
            <a:off x="7050154" y="2854452"/>
            <a:ext cx="232409" cy="134233"/>
          </a:xfrm>
          <a:custGeom>
            <a:avLst/>
            <a:gdLst/>
            <a:ahLst/>
            <a:cxnLst/>
            <a:rect r="r" b="b" t="t" l="l"/>
            <a:pathLst>
              <a:path h="134233" w="232409">
                <a:moveTo>
                  <a:pt x="0" y="0"/>
                </a:moveTo>
                <a:lnTo>
                  <a:pt x="232408" y="0"/>
                </a:lnTo>
                <a:lnTo>
                  <a:pt x="232408"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2" id="42"/>
          <p:cNvSpPr/>
          <p:nvPr/>
        </p:nvSpPr>
        <p:spPr>
          <a:xfrm flipH="false" flipV="false" rot="7460337">
            <a:off x="7321462" y="2720640"/>
            <a:ext cx="232409" cy="134233"/>
          </a:xfrm>
          <a:custGeom>
            <a:avLst/>
            <a:gdLst/>
            <a:ahLst/>
            <a:cxnLst/>
            <a:rect r="r" b="b" t="t" l="l"/>
            <a:pathLst>
              <a:path h="134233" w="232409">
                <a:moveTo>
                  <a:pt x="0" y="0"/>
                </a:moveTo>
                <a:lnTo>
                  <a:pt x="232409" y="0"/>
                </a:lnTo>
                <a:lnTo>
                  <a:pt x="232409" y="134234"/>
                </a:lnTo>
                <a:lnTo>
                  <a:pt x="0" y="1342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3" id="43"/>
          <p:cNvSpPr/>
          <p:nvPr/>
        </p:nvSpPr>
        <p:spPr>
          <a:xfrm flipH="false" flipV="false" rot="2607396">
            <a:off x="7134629" y="3129587"/>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4" id="44"/>
          <p:cNvSpPr/>
          <p:nvPr/>
        </p:nvSpPr>
        <p:spPr>
          <a:xfrm flipH="false" flipV="false" rot="-922016">
            <a:off x="6873598" y="2573087"/>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5" id="45"/>
          <p:cNvSpPr/>
          <p:nvPr/>
        </p:nvSpPr>
        <p:spPr>
          <a:xfrm flipH="false" flipV="false" rot="-246599">
            <a:off x="6660014" y="2779179"/>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6" id="46"/>
          <p:cNvSpPr/>
          <p:nvPr/>
        </p:nvSpPr>
        <p:spPr>
          <a:xfrm flipH="false" flipV="false" rot="9312200">
            <a:off x="6816927" y="3076142"/>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7" id="47"/>
          <p:cNvSpPr/>
          <p:nvPr/>
        </p:nvSpPr>
        <p:spPr>
          <a:xfrm flipH="false" flipV="false" rot="7268196">
            <a:off x="7318028" y="2916290"/>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8" id="48"/>
          <p:cNvSpPr/>
          <p:nvPr/>
        </p:nvSpPr>
        <p:spPr>
          <a:xfrm flipH="false" flipV="false" rot="2607396">
            <a:off x="7134629" y="2573087"/>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9" id="49"/>
          <p:cNvSpPr/>
          <p:nvPr/>
        </p:nvSpPr>
        <p:spPr>
          <a:xfrm flipH="false" flipV="false" rot="2607396">
            <a:off x="6873598" y="2872296"/>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0" id="50"/>
          <p:cNvSpPr/>
          <p:nvPr/>
        </p:nvSpPr>
        <p:spPr>
          <a:xfrm flipH="false" flipV="false" rot="-5940222">
            <a:off x="6271960" y="3246071"/>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1" id="51"/>
          <p:cNvSpPr/>
          <p:nvPr/>
        </p:nvSpPr>
        <p:spPr>
          <a:xfrm flipH="false" flipV="false" rot="7460337">
            <a:off x="6543269" y="3112260"/>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2" id="52"/>
          <p:cNvSpPr/>
          <p:nvPr/>
        </p:nvSpPr>
        <p:spPr>
          <a:xfrm flipH="false" flipV="false" rot="2607396">
            <a:off x="6356436" y="3521207"/>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3" id="53"/>
          <p:cNvSpPr/>
          <p:nvPr/>
        </p:nvSpPr>
        <p:spPr>
          <a:xfrm flipH="false" flipV="false" rot="-922016">
            <a:off x="6095405" y="2964706"/>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4" id="54"/>
          <p:cNvSpPr/>
          <p:nvPr/>
        </p:nvSpPr>
        <p:spPr>
          <a:xfrm flipH="false" flipV="false" rot="-246599">
            <a:off x="5881821" y="3170799"/>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5" id="55"/>
          <p:cNvSpPr/>
          <p:nvPr/>
        </p:nvSpPr>
        <p:spPr>
          <a:xfrm flipH="false" flipV="false" rot="9312200">
            <a:off x="6038734" y="3467762"/>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6" id="56"/>
          <p:cNvSpPr/>
          <p:nvPr/>
        </p:nvSpPr>
        <p:spPr>
          <a:xfrm flipH="false" flipV="false" rot="7268196">
            <a:off x="6539835" y="3307909"/>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7" id="57"/>
          <p:cNvSpPr/>
          <p:nvPr/>
        </p:nvSpPr>
        <p:spPr>
          <a:xfrm flipH="false" flipV="false" rot="2607396">
            <a:off x="6356436" y="2964706"/>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8" id="58"/>
          <p:cNvSpPr/>
          <p:nvPr/>
        </p:nvSpPr>
        <p:spPr>
          <a:xfrm flipH="false" flipV="false" rot="2607396">
            <a:off x="6095405" y="3263916"/>
            <a:ext cx="232409" cy="134233"/>
          </a:xfrm>
          <a:custGeom>
            <a:avLst/>
            <a:gdLst/>
            <a:ahLst/>
            <a:cxnLst/>
            <a:rect r="r" b="b" t="t" l="l"/>
            <a:pathLst>
              <a:path h="134233" w="232409">
                <a:moveTo>
                  <a:pt x="0" y="0"/>
                </a:moveTo>
                <a:lnTo>
                  <a:pt x="232409" y="0"/>
                </a:lnTo>
                <a:lnTo>
                  <a:pt x="232409" y="134233"/>
                </a:lnTo>
                <a:lnTo>
                  <a:pt x="0" y="134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1222478">
            <a:off x="-340373" y="7702677"/>
            <a:ext cx="2336262" cy="3111245"/>
          </a:xfrm>
          <a:custGeom>
            <a:avLst/>
            <a:gdLst/>
            <a:ahLst/>
            <a:cxnLst/>
            <a:rect r="r" b="b" t="t" l="l"/>
            <a:pathLst>
              <a:path h="3111245" w="2336262">
                <a:moveTo>
                  <a:pt x="0" y="0"/>
                </a:moveTo>
                <a:lnTo>
                  <a:pt x="2336262" y="0"/>
                </a:lnTo>
                <a:lnTo>
                  <a:pt x="2336262" y="3111246"/>
                </a:lnTo>
                <a:lnTo>
                  <a:pt x="0" y="31112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1093838">
            <a:off x="16091169" y="7724688"/>
            <a:ext cx="2336262" cy="3111245"/>
          </a:xfrm>
          <a:custGeom>
            <a:avLst/>
            <a:gdLst/>
            <a:ahLst/>
            <a:cxnLst/>
            <a:rect r="r" b="b" t="t" l="l"/>
            <a:pathLst>
              <a:path h="3111245" w="2336262">
                <a:moveTo>
                  <a:pt x="2336262" y="0"/>
                </a:moveTo>
                <a:lnTo>
                  <a:pt x="0" y="0"/>
                </a:lnTo>
                <a:lnTo>
                  <a:pt x="0" y="3111245"/>
                </a:lnTo>
                <a:lnTo>
                  <a:pt x="2336262" y="3111245"/>
                </a:lnTo>
                <a:lnTo>
                  <a:pt x="233626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267676">
            <a:off x="-976330" y="6794873"/>
            <a:ext cx="1952660" cy="4114800"/>
          </a:xfrm>
          <a:custGeom>
            <a:avLst/>
            <a:gdLst/>
            <a:ahLst/>
            <a:cxnLst/>
            <a:rect r="r" b="b" t="t" l="l"/>
            <a:pathLst>
              <a:path h="4114800" w="1952660">
                <a:moveTo>
                  <a:pt x="0" y="0"/>
                </a:moveTo>
                <a:lnTo>
                  <a:pt x="1952660" y="0"/>
                </a:lnTo>
                <a:lnTo>
                  <a:pt x="195266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949532">
            <a:off x="17311670" y="6769528"/>
            <a:ext cx="1952660" cy="4114800"/>
          </a:xfrm>
          <a:custGeom>
            <a:avLst/>
            <a:gdLst/>
            <a:ahLst/>
            <a:cxnLst/>
            <a:rect r="r" b="b" t="t" l="l"/>
            <a:pathLst>
              <a:path h="4114800" w="1952660">
                <a:moveTo>
                  <a:pt x="1952660" y="0"/>
                </a:moveTo>
                <a:lnTo>
                  <a:pt x="0" y="0"/>
                </a:lnTo>
                <a:lnTo>
                  <a:pt x="0" y="4114800"/>
                </a:lnTo>
                <a:lnTo>
                  <a:pt x="1952660" y="4114800"/>
                </a:lnTo>
                <a:lnTo>
                  <a:pt x="195266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844635" y="8852273"/>
            <a:ext cx="7315200" cy="1523754"/>
          </a:xfrm>
          <a:custGeom>
            <a:avLst/>
            <a:gdLst/>
            <a:ahLst/>
            <a:cxnLst/>
            <a:rect r="r" b="b" t="t" l="l"/>
            <a:pathLst>
              <a:path h="1523754" w="7315200">
                <a:moveTo>
                  <a:pt x="0" y="0"/>
                </a:moveTo>
                <a:lnTo>
                  <a:pt x="7315200" y="0"/>
                </a:lnTo>
                <a:lnTo>
                  <a:pt x="7315200" y="1523754"/>
                </a:lnTo>
                <a:lnTo>
                  <a:pt x="0" y="15237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535473" y="2262183"/>
            <a:ext cx="8543392" cy="4880413"/>
          </a:xfrm>
          <a:custGeom>
            <a:avLst/>
            <a:gdLst/>
            <a:ahLst/>
            <a:cxnLst/>
            <a:rect r="r" b="b" t="t" l="l"/>
            <a:pathLst>
              <a:path h="4880413" w="8543392">
                <a:moveTo>
                  <a:pt x="0" y="0"/>
                </a:moveTo>
                <a:lnTo>
                  <a:pt x="8543393" y="0"/>
                </a:lnTo>
                <a:lnTo>
                  <a:pt x="8543393" y="4880413"/>
                </a:lnTo>
                <a:lnTo>
                  <a:pt x="0" y="4880413"/>
                </a:lnTo>
                <a:lnTo>
                  <a:pt x="0" y="0"/>
                </a:lnTo>
                <a:close/>
              </a:path>
            </a:pathLst>
          </a:custGeom>
          <a:blipFill>
            <a:blip r:embed="rId9"/>
            <a:stretch>
              <a:fillRect l="0" t="0" r="0" b="0"/>
            </a:stretch>
          </a:blipFill>
          <a:ln w="38100" cap="rnd">
            <a:solidFill>
              <a:srgbClr val="000000"/>
            </a:solidFill>
            <a:prstDash val="solid"/>
            <a:round/>
          </a:ln>
        </p:spPr>
      </p:sp>
      <p:sp>
        <p:nvSpPr>
          <p:cNvPr name="TextBox 9" id="9"/>
          <p:cNvSpPr txBox="true"/>
          <p:nvPr/>
        </p:nvSpPr>
        <p:spPr>
          <a:xfrm rot="0">
            <a:off x="1028700" y="2357433"/>
            <a:ext cx="5311262" cy="823373"/>
          </a:xfrm>
          <a:prstGeom prst="rect">
            <a:avLst/>
          </a:prstGeom>
        </p:spPr>
        <p:txBody>
          <a:bodyPr anchor="t" rtlCol="false" tIns="0" lIns="0" bIns="0" rIns="0">
            <a:spAutoFit/>
          </a:bodyPr>
          <a:lstStyle/>
          <a:p>
            <a:pPr algn="l">
              <a:lnSpc>
                <a:spcPts val="6067"/>
              </a:lnSpc>
              <a:spcBef>
                <a:spcPct val="0"/>
              </a:spcBef>
            </a:pPr>
            <a:r>
              <a:rPr lang="en-US" sz="4333" b="true">
                <a:solidFill>
                  <a:srgbClr val="000000"/>
                </a:solidFill>
                <a:latin typeface="Times New Roman Bold"/>
                <a:ea typeface="Times New Roman Bold"/>
                <a:cs typeface="Times New Roman Bold"/>
                <a:sym typeface="Times New Roman Bold"/>
              </a:rPr>
              <a:t>Kullanım Alanları</a:t>
            </a:r>
          </a:p>
        </p:txBody>
      </p:sp>
      <p:sp>
        <p:nvSpPr>
          <p:cNvPr name="TextBox 10" id="10"/>
          <p:cNvSpPr txBox="true"/>
          <p:nvPr/>
        </p:nvSpPr>
        <p:spPr>
          <a:xfrm rot="0">
            <a:off x="513433" y="3439838"/>
            <a:ext cx="7764865" cy="5327897"/>
          </a:xfrm>
          <a:prstGeom prst="rect">
            <a:avLst/>
          </a:prstGeom>
        </p:spPr>
        <p:txBody>
          <a:bodyPr anchor="t" rtlCol="false" tIns="0" lIns="0" bIns="0" rIns="0">
            <a:spAutoFit/>
          </a:bodyPr>
          <a:lstStyle/>
          <a:p>
            <a:pPr algn="l" marL="683383" indent="-341692" lvl="1">
              <a:lnSpc>
                <a:spcPts val="4431"/>
              </a:lnSpc>
              <a:buFont typeface="Arial"/>
              <a:buChar char="•"/>
            </a:pPr>
            <a:r>
              <a:rPr lang="en-US" sz="3165">
                <a:solidFill>
                  <a:srgbClr val="000000"/>
                </a:solidFill>
                <a:latin typeface="Times New Roman"/>
                <a:ea typeface="Times New Roman"/>
                <a:cs typeface="Times New Roman"/>
                <a:sym typeface="Times New Roman"/>
              </a:rPr>
              <a:t>Makine ve Üretim Sistemleri Tasarımı</a:t>
            </a:r>
          </a:p>
          <a:p>
            <a:pPr algn="l" marL="683383" indent="-341692" lvl="1">
              <a:lnSpc>
                <a:spcPts val="4431"/>
              </a:lnSpc>
              <a:buFont typeface="Arial"/>
              <a:buChar char="•"/>
            </a:pPr>
            <a:r>
              <a:rPr lang="en-US" sz="3165">
                <a:solidFill>
                  <a:srgbClr val="000000"/>
                </a:solidFill>
                <a:latin typeface="Times New Roman"/>
                <a:ea typeface="Times New Roman"/>
                <a:cs typeface="Times New Roman"/>
                <a:sym typeface="Times New Roman"/>
              </a:rPr>
              <a:t>Elektrik Dağıtım Sistemleri</a:t>
            </a:r>
          </a:p>
          <a:p>
            <a:pPr algn="l" marL="683383" indent="-341692" lvl="1">
              <a:lnSpc>
                <a:spcPts val="4431"/>
              </a:lnSpc>
              <a:buFont typeface="Arial"/>
              <a:buChar char="•"/>
            </a:pPr>
            <a:r>
              <a:rPr lang="en-US" sz="3165">
                <a:solidFill>
                  <a:srgbClr val="000000"/>
                </a:solidFill>
                <a:latin typeface="Times New Roman"/>
                <a:ea typeface="Times New Roman"/>
                <a:cs typeface="Times New Roman"/>
                <a:sym typeface="Times New Roman"/>
              </a:rPr>
              <a:t>Isı ve Enerji Sistemleri</a:t>
            </a:r>
          </a:p>
          <a:p>
            <a:pPr algn="l" marL="683383" indent="-341692" lvl="1">
              <a:lnSpc>
                <a:spcPts val="4431"/>
              </a:lnSpc>
              <a:buFont typeface="Arial"/>
              <a:buChar char="•"/>
            </a:pPr>
            <a:r>
              <a:rPr lang="en-US" sz="3165">
                <a:solidFill>
                  <a:srgbClr val="000000"/>
                </a:solidFill>
                <a:latin typeface="Times New Roman"/>
                <a:ea typeface="Times New Roman"/>
                <a:cs typeface="Times New Roman"/>
                <a:sym typeface="Times New Roman"/>
              </a:rPr>
              <a:t>Rota Planlama ve Araç Rotalama</a:t>
            </a:r>
          </a:p>
          <a:p>
            <a:pPr algn="l" marL="683383" indent="-341692" lvl="1">
              <a:lnSpc>
                <a:spcPts val="4431"/>
              </a:lnSpc>
              <a:buFont typeface="Arial"/>
              <a:buChar char="•"/>
            </a:pPr>
            <a:r>
              <a:rPr lang="en-US" sz="3165">
                <a:solidFill>
                  <a:srgbClr val="000000"/>
                </a:solidFill>
                <a:latin typeface="Times New Roman"/>
                <a:ea typeface="Times New Roman"/>
                <a:cs typeface="Times New Roman"/>
                <a:sym typeface="Times New Roman"/>
              </a:rPr>
              <a:t>Trafik Akışı Optimizasyonu</a:t>
            </a:r>
          </a:p>
          <a:p>
            <a:pPr algn="l" marL="683383" indent="-341692" lvl="1">
              <a:lnSpc>
                <a:spcPts val="4431"/>
              </a:lnSpc>
              <a:buFont typeface="Arial"/>
              <a:buChar char="•"/>
            </a:pPr>
            <a:r>
              <a:rPr lang="en-US" sz="3165">
                <a:solidFill>
                  <a:srgbClr val="000000"/>
                </a:solidFill>
                <a:latin typeface="Times New Roman"/>
                <a:ea typeface="Times New Roman"/>
                <a:cs typeface="Times New Roman"/>
                <a:sym typeface="Times New Roman"/>
              </a:rPr>
              <a:t>İYSA (İnsansız Yangın Söndürme Aracı)</a:t>
            </a:r>
          </a:p>
          <a:p>
            <a:pPr algn="l">
              <a:lnSpc>
                <a:spcPts val="4431"/>
              </a:lnSpc>
            </a:pPr>
          </a:p>
          <a:p>
            <a:pPr algn="l">
              <a:lnSpc>
                <a:spcPts val="3591"/>
              </a:lnSpc>
            </a:pPr>
          </a:p>
          <a:p>
            <a:pPr algn="l">
              <a:lnSpc>
                <a:spcPts val="3591"/>
              </a:lnSpc>
            </a:pPr>
          </a:p>
          <a:p>
            <a:pPr algn="l">
              <a:lnSpc>
                <a:spcPts val="359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1199762">
            <a:off x="-981145" y="7554843"/>
            <a:ext cx="4307593" cy="3406915"/>
          </a:xfrm>
          <a:custGeom>
            <a:avLst/>
            <a:gdLst/>
            <a:ahLst/>
            <a:cxnLst/>
            <a:rect r="r" b="b" t="t" l="l"/>
            <a:pathLst>
              <a:path h="3406915" w="4307593">
                <a:moveTo>
                  <a:pt x="0" y="0"/>
                </a:moveTo>
                <a:lnTo>
                  <a:pt x="4307593" y="0"/>
                </a:lnTo>
                <a:lnTo>
                  <a:pt x="4307593" y="3406914"/>
                </a:lnTo>
                <a:lnTo>
                  <a:pt x="0" y="34069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79115" y="5380445"/>
            <a:ext cx="9979957" cy="4699653"/>
          </a:xfrm>
          <a:custGeom>
            <a:avLst/>
            <a:gdLst/>
            <a:ahLst/>
            <a:cxnLst/>
            <a:rect r="r" b="b" t="t" l="l"/>
            <a:pathLst>
              <a:path h="4699653" w="9979957">
                <a:moveTo>
                  <a:pt x="0" y="0"/>
                </a:moveTo>
                <a:lnTo>
                  <a:pt x="9979957" y="0"/>
                </a:lnTo>
                <a:lnTo>
                  <a:pt x="9979957" y="4699653"/>
                </a:lnTo>
                <a:lnTo>
                  <a:pt x="0" y="4699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24327">
            <a:off x="15105503" y="7663219"/>
            <a:ext cx="4307593" cy="3406915"/>
          </a:xfrm>
          <a:custGeom>
            <a:avLst/>
            <a:gdLst/>
            <a:ahLst/>
            <a:cxnLst/>
            <a:rect r="r" b="b" t="t" l="l"/>
            <a:pathLst>
              <a:path h="3406915" w="4307593">
                <a:moveTo>
                  <a:pt x="0" y="0"/>
                </a:moveTo>
                <a:lnTo>
                  <a:pt x="4307594" y="0"/>
                </a:lnTo>
                <a:lnTo>
                  <a:pt x="4307594" y="3406914"/>
                </a:lnTo>
                <a:lnTo>
                  <a:pt x="0" y="34069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05364" y="-500397"/>
            <a:ext cx="7315200" cy="1529097"/>
          </a:xfrm>
          <a:custGeom>
            <a:avLst/>
            <a:gdLst/>
            <a:ahLst/>
            <a:cxnLst/>
            <a:rect r="r" b="b" t="t" l="l"/>
            <a:pathLst>
              <a:path h="1529097" w="7315200">
                <a:moveTo>
                  <a:pt x="0" y="0"/>
                </a:moveTo>
                <a:lnTo>
                  <a:pt x="7315200" y="0"/>
                </a:lnTo>
                <a:lnTo>
                  <a:pt x="7315200" y="1529097"/>
                </a:lnTo>
                <a:lnTo>
                  <a:pt x="0" y="15290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1608600" y="-500397"/>
            <a:ext cx="7315200" cy="1529097"/>
          </a:xfrm>
          <a:custGeom>
            <a:avLst/>
            <a:gdLst/>
            <a:ahLst/>
            <a:cxnLst/>
            <a:rect r="r" b="b" t="t" l="l"/>
            <a:pathLst>
              <a:path h="1529097" w="7315200">
                <a:moveTo>
                  <a:pt x="7315200" y="0"/>
                </a:moveTo>
                <a:lnTo>
                  <a:pt x="0" y="0"/>
                </a:lnTo>
                <a:lnTo>
                  <a:pt x="0" y="1529097"/>
                </a:lnTo>
                <a:lnTo>
                  <a:pt x="7315200" y="1529097"/>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6093996" y="785827"/>
            <a:ext cx="6100008" cy="1458919"/>
          </a:xfrm>
          <a:custGeom>
            <a:avLst/>
            <a:gdLst/>
            <a:ahLst/>
            <a:cxnLst/>
            <a:rect r="r" b="b" t="t" l="l"/>
            <a:pathLst>
              <a:path h="1458919" w="6100008">
                <a:moveTo>
                  <a:pt x="0" y="0"/>
                </a:moveTo>
                <a:lnTo>
                  <a:pt x="6100008" y="0"/>
                </a:lnTo>
                <a:lnTo>
                  <a:pt x="6100008" y="1458919"/>
                </a:lnTo>
                <a:lnTo>
                  <a:pt x="0" y="1458919"/>
                </a:lnTo>
                <a:lnTo>
                  <a:pt x="0" y="0"/>
                </a:lnTo>
                <a:close/>
              </a:path>
            </a:pathLst>
          </a:custGeom>
          <a:blipFill>
            <a:blip r:embed="rId9"/>
            <a:stretch>
              <a:fillRect l="0" t="0" r="0" b="0"/>
            </a:stretch>
          </a:blipFill>
        </p:spPr>
      </p:sp>
      <p:sp>
        <p:nvSpPr>
          <p:cNvPr name="Freeform 9" id="9"/>
          <p:cNvSpPr/>
          <p:nvPr/>
        </p:nvSpPr>
        <p:spPr>
          <a:xfrm flipH="false" flipV="false" rot="0">
            <a:off x="6093768" y="6975619"/>
            <a:ext cx="1326066" cy="754652"/>
          </a:xfrm>
          <a:custGeom>
            <a:avLst/>
            <a:gdLst/>
            <a:ahLst/>
            <a:cxnLst/>
            <a:rect r="r" b="b" t="t" l="l"/>
            <a:pathLst>
              <a:path h="754652" w="1326066">
                <a:moveTo>
                  <a:pt x="0" y="0"/>
                </a:moveTo>
                <a:lnTo>
                  <a:pt x="1326066" y="0"/>
                </a:lnTo>
                <a:lnTo>
                  <a:pt x="1326066" y="754652"/>
                </a:lnTo>
                <a:lnTo>
                  <a:pt x="0" y="7546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7817934" y="6347354"/>
            <a:ext cx="1326066" cy="754652"/>
          </a:xfrm>
          <a:custGeom>
            <a:avLst/>
            <a:gdLst/>
            <a:ahLst/>
            <a:cxnLst/>
            <a:rect r="r" b="b" t="t" l="l"/>
            <a:pathLst>
              <a:path h="754652" w="1326066">
                <a:moveTo>
                  <a:pt x="0" y="0"/>
                </a:moveTo>
                <a:lnTo>
                  <a:pt x="1326066" y="0"/>
                </a:lnTo>
                <a:lnTo>
                  <a:pt x="1326066" y="754652"/>
                </a:lnTo>
                <a:lnTo>
                  <a:pt x="0" y="7546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8289936" y="7730271"/>
            <a:ext cx="1326066" cy="754652"/>
          </a:xfrm>
          <a:custGeom>
            <a:avLst/>
            <a:gdLst/>
            <a:ahLst/>
            <a:cxnLst/>
            <a:rect r="r" b="b" t="t" l="l"/>
            <a:pathLst>
              <a:path h="754652" w="1326066">
                <a:moveTo>
                  <a:pt x="0" y="0"/>
                </a:moveTo>
                <a:lnTo>
                  <a:pt x="1326066" y="0"/>
                </a:lnTo>
                <a:lnTo>
                  <a:pt x="1326066" y="754652"/>
                </a:lnTo>
                <a:lnTo>
                  <a:pt x="0" y="7546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9734486" y="6975619"/>
            <a:ext cx="1326066" cy="754652"/>
          </a:xfrm>
          <a:custGeom>
            <a:avLst/>
            <a:gdLst/>
            <a:ahLst/>
            <a:cxnLst/>
            <a:rect r="r" b="b" t="t" l="l"/>
            <a:pathLst>
              <a:path h="754652" w="1326066">
                <a:moveTo>
                  <a:pt x="0" y="0"/>
                </a:moveTo>
                <a:lnTo>
                  <a:pt x="1326066" y="0"/>
                </a:lnTo>
                <a:lnTo>
                  <a:pt x="1326066" y="754652"/>
                </a:lnTo>
                <a:lnTo>
                  <a:pt x="0" y="7546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1060552" y="7874007"/>
            <a:ext cx="1326066" cy="754652"/>
          </a:xfrm>
          <a:custGeom>
            <a:avLst/>
            <a:gdLst/>
            <a:ahLst/>
            <a:cxnLst/>
            <a:rect r="r" b="b" t="t" l="l"/>
            <a:pathLst>
              <a:path h="754652" w="1326066">
                <a:moveTo>
                  <a:pt x="0" y="0"/>
                </a:moveTo>
                <a:lnTo>
                  <a:pt x="1326066" y="0"/>
                </a:lnTo>
                <a:lnTo>
                  <a:pt x="1326066" y="754652"/>
                </a:lnTo>
                <a:lnTo>
                  <a:pt x="0" y="7546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573641" y="2798406"/>
            <a:ext cx="15140719" cy="2796794"/>
          </a:xfrm>
          <a:prstGeom prst="rect">
            <a:avLst/>
          </a:prstGeom>
        </p:spPr>
        <p:txBody>
          <a:bodyPr anchor="t" rtlCol="false" tIns="0" lIns="0" bIns="0" rIns="0">
            <a:spAutoFit/>
          </a:bodyPr>
          <a:lstStyle/>
          <a:p>
            <a:pPr algn="just">
              <a:lnSpc>
                <a:spcPts val="4396"/>
              </a:lnSpc>
            </a:pPr>
            <a:r>
              <a:rPr lang="en-US" sz="3140">
                <a:solidFill>
                  <a:srgbClr val="000000"/>
                </a:solidFill>
                <a:latin typeface="Times New Roman"/>
                <a:ea typeface="Times New Roman"/>
                <a:cs typeface="Times New Roman"/>
                <a:sym typeface="Times New Roman"/>
              </a:rPr>
              <a:t>SFLA, kurbağaların yiyecek arama davranışlarından ilham alır. Kurbağalar, yiyecek bulmak için belirli bir bölgeyi araştırır ve en iyi yiyecek kaynaklarını bulduklarında, diğer kurbağalarla bu bilgiyi paylaşır. Bu davranış, SFLA'nın temelini oluşturur ve algoritmanın yerel ve küresel arama stratejilerini modellemesine olanak tanır.</a:t>
            </a:r>
          </a:p>
          <a:p>
            <a:pPr algn="just">
              <a:lnSpc>
                <a:spcPts val="4396"/>
              </a:lnSpc>
              <a:spcBef>
                <a:spcPct val="0"/>
              </a:spcBef>
            </a:pPr>
          </a:p>
        </p:txBody>
      </p:sp>
      <p:sp>
        <p:nvSpPr>
          <p:cNvPr name="TextBox 15" id="15"/>
          <p:cNvSpPr txBox="true"/>
          <p:nvPr/>
        </p:nvSpPr>
        <p:spPr>
          <a:xfrm rot="0">
            <a:off x="5825336" y="793771"/>
            <a:ext cx="5311262" cy="1363345"/>
          </a:xfrm>
          <a:prstGeom prst="rect">
            <a:avLst/>
          </a:prstGeom>
        </p:spPr>
        <p:txBody>
          <a:bodyPr anchor="t" rtlCol="false" tIns="0" lIns="0" bIns="0" rIns="0">
            <a:spAutoFit/>
          </a:bodyPr>
          <a:lstStyle/>
          <a:p>
            <a:pPr algn="ctr">
              <a:lnSpc>
                <a:spcPts val="5180"/>
              </a:lnSpc>
              <a:spcBef>
                <a:spcPct val="0"/>
              </a:spcBef>
            </a:pPr>
            <a:r>
              <a:rPr lang="en-US" sz="3700">
                <a:solidFill>
                  <a:srgbClr val="000000"/>
                </a:solidFill>
                <a:latin typeface="Times New Roman"/>
                <a:ea typeface="Times New Roman"/>
                <a:cs typeface="Times New Roman"/>
                <a:sym typeface="Times New Roman"/>
              </a:rPr>
              <a:t>Algoritmanın İlham Aldığı Metafor</a:t>
            </a:r>
          </a:p>
        </p:txBody>
      </p:sp>
      <p:sp>
        <p:nvSpPr>
          <p:cNvPr name="Freeform 16" id="16"/>
          <p:cNvSpPr/>
          <p:nvPr/>
        </p:nvSpPr>
        <p:spPr>
          <a:xfrm flipH="true" flipV="false" rot="0">
            <a:off x="6228798" y="6724680"/>
            <a:ext cx="1056006" cy="835204"/>
          </a:xfrm>
          <a:custGeom>
            <a:avLst/>
            <a:gdLst/>
            <a:ahLst/>
            <a:cxnLst/>
            <a:rect r="r" b="b" t="t" l="l"/>
            <a:pathLst>
              <a:path h="835204" w="1056006">
                <a:moveTo>
                  <a:pt x="1056006" y="0"/>
                </a:moveTo>
                <a:lnTo>
                  <a:pt x="0" y="0"/>
                </a:lnTo>
                <a:lnTo>
                  <a:pt x="0" y="835205"/>
                </a:lnTo>
                <a:lnTo>
                  <a:pt x="1056006" y="835205"/>
                </a:lnTo>
                <a:lnTo>
                  <a:pt x="1056006"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0004547" y="6724680"/>
            <a:ext cx="1056006" cy="835204"/>
          </a:xfrm>
          <a:custGeom>
            <a:avLst/>
            <a:gdLst/>
            <a:ahLst/>
            <a:cxnLst/>
            <a:rect r="r" b="b" t="t" l="l"/>
            <a:pathLst>
              <a:path h="835204" w="1056006">
                <a:moveTo>
                  <a:pt x="0" y="0"/>
                </a:moveTo>
                <a:lnTo>
                  <a:pt x="1056005" y="0"/>
                </a:lnTo>
                <a:lnTo>
                  <a:pt x="1056005" y="835205"/>
                </a:lnTo>
                <a:lnTo>
                  <a:pt x="0" y="8352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true" flipV="false" rot="0">
            <a:off x="1476673" y="6868329"/>
            <a:ext cx="2172010" cy="2389971"/>
          </a:xfrm>
          <a:custGeom>
            <a:avLst/>
            <a:gdLst/>
            <a:ahLst/>
            <a:cxnLst/>
            <a:rect r="r" b="b" t="t" l="l"/>
            <a:pathLst>
              <a:path h="2389971" w="2172010">
                <a:moveTo>
                  <a:pt x="2172010" y="0"/>
                </a:moveTo>
                <a:lnTo>
                  <a:pt x="0" y="0"/>
                </a:lnTo>
                <a:lnTo>
                  <a:pt x="0" y="2389971"/>
                </a:lnTo>
                <a:lnTo>
                  <a:pt x="2172010" y="2389971"/>
                </a:lnTo>
                <a:lnTo>
                  <a:pt x="21720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18120"/>
            <a:ext cx="18288000" cy="2468880"/>
          </a:xfrm>
          <a:custGeom>
            <a:avLst/>
            <a:gdLst/>
            <a:ahLst/>
            <a:cxnLst/>
            <a:rect r="r" b="b" t="t" l="l"/>
            <a:pathLst>
              <a:path h="2468880" w="18288000">
                <a:moveTo>
                  <a:pt x="0" y="0"/>
                </a:moveTo>
                <a:lnTo>
                  <a:pt x="18288000" y="0"/>
                </a:lnTo>
                <a:lnTo>
                  <a:pt x="18288000" y="2468880"/>
                </a:lnTo>
                <a:lnTo>
                  <a:pt x="0" y="2468880"/>
                </a:lnTo>
                <a:lnTo>
                  <a:pt x="0" y="0"/>
                </a:lnTo>
                <a:close/>
              </a:path>
            </a:pathLst>
          </a:custGeom>
          <a:blipFill>
            <a:blip r:embed="rId5"/>
            <a:stretch>
              <a:fillRect l="0" t="0" r="0" b="0"/>
            </a:stretch>
          </a:blipFill>
        </p:spPr>
      </p:sp>
      <p:sp>
        <p:nvSpPr>
          <p:cNvPr name="Freeform 5" id="5"/>
          <p:cNvSpPr/>
          <p:nvPr/>
        </p:nvSpPr>
        <p:spPr>
          <a:xfrm flipH="false" flipV="false" rot="0">
            <a:off x="6093996" y="785827"/>
            <a:ext cx="6100008" cy="1458919"/>
          </a:xfrm>
          <a:custGeom>
            <a:avLst/>
            <a:gdLst/>
            <a:ahLst/>
            <a:cxnLst/>
            <a:rect r="r" b="b" t="t" l="l"/>
            <a:pathLst>
              <a:path h="1458919" w="6100008">
                <a:moveTo>
                  <a:pt x="0" y="0"/>
                </a:moveTo>
                <a:lnTo>
                  <a:pt x="6100008" y="0"/>
                </a:lnTo>
                <a:lnTo>
                  <a:pt x="6100008" y="1458919"/>
                </a:lnTo>
                <a:lnTo>
                  <a:pt x="0" y="1458919"/>
                </a:lnTo>
                <a:lnTo>
                  <a:pt x="0" y="0"/>
                </a:lnTo>
                <a:close/>
              </a:path>
            </a:pathLst>
          </a:custGeom>
          <a:blipFill>
            <a:blip r:embed="rId6"/>
            <a:stretch>
              <a:fillRect l="0" t="0" r="0" b="0"/>
            </a:stretch>
          </a:blipFill>
        </p:spPr>
      </p:sp>
      <p:sp>
        <p:nvSpPr>
          <p:cNvPr name="Freeform 6" id="6"/>
          <p:cNvSpPr/>
          <p:nvPr/>
        </p:nvSpPr>
        <p:spPr>
          <a:xfrm flipH="false" flipV="false" rot="0">
            <a:off x="13939011" y="7559301"/>
            <a:ext cx="2309905" cy="2548861"/>
          </a:xfrm>
          <a:custGeom>
            <a:avLst/>
            <a:gdLst/>
            <a:ahLst/>
            <a:cxnLst/>
            <a:rect r="r" b="b" t="t" l="l"/>
            <a:pathLst>
              <a:path h="2548861" w="2309905">
                <a:moveTo>
                  <a:pt x="0" y="0"/>
                </a:moveTo>
                <a:lnTo>
                  <a:pt x="2309905" y="0"/>
                </a:lnTo>
                <a:lnTo>
                  <a:pt x="2309905" y="2548860"/>
                </a:lnTo>
                <a:lnTo>
                  <a:pt x="0" y="2548860"/>
                </a:lnTo>
                <a:lnTo>
                  <a:pt x="0" y="0"/>
                </a:lnTo>
                <a:close/>
              </a:path>
            </a:pathLst>
          </a:custGeom>
          <a:blipFill>
            <a:blip r:embed="rId7"/>
            <a:stretch>
              <a:fillRect l="0" t="0" r="0" b="0"/>
            </a:stretch>
          </a:blipFill>
        </p:spPr>
      </p:sp>
      <p:sp>
        <p:nvSpPr>
          <p:cNvPr name="TextBox 7" id="7"/>
          <p:cNvSpPr txBox="true"/>
          <p:nvPr/>
        </p:nvSpPr>
        <p:spPr>
          <a:xfrm rot="0">
            <a:off x="2305330" y="2593260"/>
            <a:ext cx="13563039" cy="4454144"/>
          </a:xfrm>
          <a:prstGeom prst="rect">
            <a:avLst/>
          </a:prstGeom>
        </p:spPr>
        <p:txBody>
          <a:bodyPr anchor="t" rtlCol="false" tIns="0" lIns="0" bIns="0" rIns="0">
            <a:spAutoFit/>
          </a:bodyPr>
          <a:lstStyle/>
          <a:p>
            <a:pPr algn="l" marL="677927" indent="-338963" lvl="1">
              <a:lnSpc>
                <a:spcPts val="4396"/>
              </a:lnSpc>
              <a:buFont typeface="Arial"/>
              <a:buChar char="•"/>
            </a:pPr>
            <a:r>
              <a:rPr lang="en-US" b="true" sz="3140">
                <a:solidFill>
                  <a:srgbClr val="000000"/>
                </a:solidFill>
                <a:latin typeface="Times New Roman Bold"/>
                <a:ea typeface="Times New Roman Bold"/>
                <a:cs typeface="Times New Roman Bold"/>
                <a:sym typeface="Times New Roman Bold"/>
              </a:rPr>
              <a:t>Başlangıç Popülasyonu:</a:t>
            </a:r>
            <a:r>
              <a:rPr lang="en-US" sz="3140">
                <a:solidFill>
                  <a:srgbClr val="000000"/>
                </a:solidFill>
                <a:latin typeface="Times New Roman"/>
                <a:ea typeface="Times New Roman"/>
                <a:cs typeface="Times New Roman"/>
                <a:sym typeface="Times New Roman"/>
              </a:rPr>
              <a:t> Belirlenen popülas(n) sayısına göre Kurbağalar, belirli bir çözüm uzayında rastgele dağıtılır ve her bir kurbağanın uygunluk (fitness) değeri hesaplanır.</a:t>
            </a:r>
          </a:p>
          <a:p>
            <a:pPr algn="l" marL="677927" indent="-338963" lvl="1">
              <a:lnSpc>
                <a:spcPts val="4396"/>
              </a:lnSpc>
              <a:buFont typeface="Arial"/>
              <a:buChar char="•"/>
            </a:pPr>
            <a:r>
              <a:rPr lang="en-US" b="true" sz="3140">
                <a:solidFill>
                  <a:srgbClr val="000000"/>
                </a:solidFill>
                <a:latin typeface="Times New Roman Bold"/>
                <a:ea typeface="Times New Roman Bold"/>
                <a:cs typeface="Times New Roman Bold"/>
                <a:sym typeface="Times New Roman Bold"/>
              </a:rPr>
              <a:t>Sıralama:</a:t>
            </a:r>
            <a:r>
              <a:rPr lang="en-US" sz="3140">
                <a:solidFill>
                  <a:srgbClr val="000000"/>
                </a:solidFill>
                <a:latin typeface="Times New Roman"/>
                <a:ea typeface="Times New Roman"/>
                <a:cs typeface="Times New Roman"/>
                <a:sym typeface="Times New Roman"/>
              </a:rPr>
              <a:t> Popülasyondaki kurbağalar, uygunluk değerlerine göre büyükten küçüğe sıralanır.</a:t>
            </a:r>
          </a:p>
          <a:p>
            <a:pPr algn="l" marL="677927" indent="-338963" lvl="1">
              <a:lnSpc>
                <a:spcPts val="4396"/>
              </a:lnSpc>
              <a:buFont typeface="Arial"/>
              <a:buChar char="•"/>
            </a:pPr>
            <a:r>
              <a:rPr lang="en-US" b="true" sz="3140">
                <a:solidFill>
                  <a:srgbClr val="000000"/>
                </a:solidFill>
                <a:latin typeface="Times New Roman Bold"/>
                <a:ea typeface="Times New Roman Bold"/>
                <a:cs typeface="Times New Roman Bold"/>
                <a:sym typeface="Times New Roman Bold"/>
              </a:rPr>
              <a:t>Memeplexler:</a:t>
            </a:r>
            <a:r>
              <a:rPr lang="en-US" sz="3140">
                <a:solidFill>
                  <a:srgbClr val="000000"/>
                </a:solidFill>
                <a:latin typeface="Times New Roman"/>
                <a:ea typeface="Times New Roman"/>
                <a:cs typeface="Times New Roman"/>
                <a:sym typeface="Times New Roman"/>
              </a:rPr>
              <a:t> Popülasyondaki Kurbağalar, belirlenen sayıya göre gruplara (memeplexler) ayrılır.</a:t>
            </a:r>
          </a:p>
          <a:p>
            <a:pPr algn="l">
              <a:lnSpc>
                <a:spcPts val="4396"/>
              </a:lnSpc>
              <a:spcBef>
                <a:spcPct val="0"/>
              </a:spcBef>
            </a:pPr>
          </a:p>
        </p:txBody>
      </p:sp>
      <p:sp>
        <p:nvSpPr>
          <p:cNvPr name="TextBox 8" id="8"/>
          <p:cNvSpPr txBox="true"/>
          <p:nvPr/>
        </p:nvSpPr>
        <p:spPr>
          <a:xfrm rot="0">
            <a:off x="5958543" y="904875"/>
            <a:ext cx="5034065" cy="1114424"/>
          </a:xfrm>
          <a:prstGeom prst="rect">
            <a:avLst/>
          </a:prstGeom>
        </p:spPr>
        <p:txBody>
          <a:bodyPr anchor="t" rtlCol="false" tIns="0" lIns="0" bIns="0" rIns="0">
            <a:spAutoFit/>
          </a:bodyPr>
          <a:lstStyle/>
          <a:p>
            <a:pPr algn="ctr">
              <a:lnSpc>
                <a:spcPts val="4200"/>
              </a:lnSpc>
            </a:pPr>
            <a:r>
              <a:rPr lang="en-US" sz="3000">
                <a:solidFill>
                  <a:srgbClr val="000000"/>
                </a:solidFill>
                <a:latin typeface="Times New Roman"/>
                <a:ea typeface="Times New Roman"/>
                <a:cs typeface="Times New Roman"/>
                <a:sym typeface="Times New Roman"/>
              </a:rPr>
              <a:t>Gerçek Dünyadaki </a:t>
            </a:r>
          </a:p>
          <a:p>
            <a:pPr algn="ctr">
              <a:lnSpc>
                <a:spcPts val="4200"/>
              </a:lnSpc>
              <a:spcBef>
                <a:spcPct val="0"/>
              </a:spcBef>
            </a:pPr>
            <a:r>
              <a:rPr lang="en-US" sz="3000">
                <a:solidFill>
                  <a:srgbClr val="000000"/>
                </a:solidFill>
                <a:latin typeface="Times New Roman"/>
                <a:ea typeface="Times New Roman"/>
                <a:cs typeface="Times New Roman"/>
                <a:sym typeface="Times New Roman"/>
              </a:rPr>
              <a:t>Davranış Nasıl Modellendi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0">
            <a:off x="16577114" y="7669703"/>
            <a:ext cx="1837670" cy="2026842"/>
          </a:xfrm>
          <a:custGeom>
            <a:avLst/>
            <a:gdLst/>
            <a:ahLst/>
            <a:cxnLst/>
            <a:rect r="r" b="b" t="t" l="l"/>
            <a:pathLst>
              <a:path h="2026842" w="1837670">
                <a:moveTo>
                  <a:pt x="0" y="0"/>
                </a:moveTo>
                <a:lnTo>
                  <a:pt x="1837670" y="0"/>
                </a:lnTo>
                <a:lnTo>
                  <a:pt x="1837670" y="2026841"/>
                </a:lnTo>
                <a:lnTo>
                  <a:pt x="0" y="2026841"/>
                </a:lnTo>
                <a:lnTo>
                  <a:pt x="0" y="0"/>
                </a:lnTo>
                <a:close/>
              </a:path>
            </a:pathLst>
          </a:custGeom>
          <a:blipFill>
            <a:blip r:embed="rId3"/>
            <a:stretch>
              <a:fillRect l="0" t="0" r="0" b="0"/>
            </a:stretch>
          </a:blipFill>
        </p:spPr>
      </p:sp>
      <p:sp>
        <p:nvSpPr>
          <p:cNvPr name="Freeform 4" id="4"/>
          <p:cNvSpPr/>
          <p:nvPr/>
        </p:nvSpPr>
        <p:spPr>
          <a:xfrm flipH="false" flipV="false" rot="0">
            <a:off x="12709299" y="8683123"/>
            <a:ext cx="5578701" cy="1603877"/>
          </a:xfrm>
          <a:custGeom>
            <a:avLst/>
            <a:gdLst/>
            <a:ahLst/>
            <a:cxnLst/>
            <a:rect r="r" b="b" t="t" l="l"/>
            <a:pathLst>
              <a:path h="1603877" w="5578701">
                <a:moveTo>
                  <a:pt x="0" y="0"/>
                </a:moveTo>
                <a:lnTo>
                  <a:pt x="5578701" y="0"/>
                </a:lnTo>
                <a:lnTo>
                  <a:pt x="5578701" y="1603877"/>
                </a:lnTo>
                <a:lnTo>
                  <a:pt x="0" y="1603877"/>
                </a:lnTo>
                <a:lnTo>
                  <a:pt x="0" y="0"/>
                </a:lnTo>
                <a:close/>
              </a:path>
            </a:pathLst>
          </a:custGeom>
          <a:blipFill>
            <a:blip r:embed="rId4"/>
            <a:stretch>
              <a:fillRect l="0" t="0" r="0" b="0"/>
            </a:stretch>
          </a:blipFill>
        </p:spPr>
      </p:sp>
      <p:sp>
        <p:nvSpPr>
          <p:cNvPr name="Freeform 5" id="5"/>
          <p:cNvSpPr/>
          <p:nvPr/>
        </p:nvSpPr>
        <p:spPr>
          <a:xfrm flipH="true" flipV="true" rot="0">
            <a:off x="367907" y="0"/>
            <a:ext cx="2172010" cy="2389971"/>
          </a:xfrm>
          <a:custGeom>
            <a:avLst/>
            <a:gdLst/>
            <a:ahLst/>
            <a:cxnLst/>
            <a:rect r="r" b="b" t="t" l="l"/>
            <a:pathLst>
              <a:path h="2389971" w="2172010">
                <a:moveTo>
                  <a:pt x="2172010" y="2389971"/>
                </a:moveTo>
                <a:lnTo>
                  <a:pt x="0" y="2389971"/>
                </a:lnTo>
                <a:lnTo>
                  <a:pt x="0" y="0"/>
                </a:lnTo>
                <a:lnTo>
                  <a:pt x="2172010" y="0"/>
                </a:lnTo>
                <a:lnTo>
                  <a:pt x="2172010" y="238997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246116" y="0"/>
            <a:ext cx="7156372" cy="2057457"/>
          </a:xfrm>
          <a:custGeom>
            <a:avLst/>
            <a:gdLst/>
            <a:ahLst/>
            <a:cxnLst/>
            <a:rect r="r" b="b" t="t" l="l"/>
            <a:pathLst>
              <a:path h="2057457" w="7156372">
                <a:moveTo>
                  <a:pt x="7156373" y="2057457"/>
                </a:moveTo>
                <a:lnTo>
                  <a:pt x="0" y="2057457"/>
                </a:lnTo>
                <a:lnTo>
                  <a:pt x="0" y="0"/>
                </a:lnTo>
                <a:lnTo>
                  <a:pt x="7156373" y="0"/>
                </a:lnTo>
                <a:lnTo>
                  <a:pt x="7156373" y="2057457"/>
                </a:lnTo>
                <a:close/>
              </a:path>
            </a:pathLst>
          </a:custGeom>
          <a:blipFill>
            <a:blip r:embed="rId4"/>
            <a:stretch>
              <a:fillRect l="0" t="0" r="0" b="0"/>
            </a:stretch>
          </a:blipFill>
        </p:spPr>
      </p:sp>
      <p:sp>
        <p:nvSpPr>
          <p:cNvPr name="TextBox 7" id="7"/>
          <p:cNvSpPr txBox="true"/>
          <p:nvPr/>
        </p:nvSpPr>
        <p:spPr>
          <a:xfrm rot="0">
            <a:off x="2362480" y="4014325"/>
            <a:ext cx="13563039" cy="3901694"/>
          </a:xfrm>
          <a:prstGeom prst="rect">
            <a:avLst/>
          </a:prstGeom>
        </p:spPr>
        <p:txBody>
          <a:bodyPr anchor="t" rtlCol="false" tIns="0" lIns="0" bIns="0" rIns="0">
            <a:spAutoFit/>
          </a:bodyPr>
          <a:lstStyle/>
          <a:p>
            <a:pPr algn="just" marL="677927" indent="-338963" lvl="1">
              <a:lnSpc>
                <a:spcPts val="4396"/>
              </a:lnSpc>
              <a:buFont typeface="Arial"/>
              <a:buChar char="•"/>
            </a:pPr>
            <a:r>
              <a:rPr lang="en-US" b="true" sz="3140">
                <a:solidFill>
                  <a:srgbClr val="000000"/>
                </a:solidFill>
                <a:latin typeface="Times New Roman Bold"/>
                <a:ea typeface="Times New Roman Bold"/>
                <a:cs typeface="Times New Roman Bold"/>
                <a:sym typeface="Times New Roman Bold"/>
              </a:rPr>
              <a:t>Altmemepleks Oluşumu:</a:t>
            </a:r>
            <a:r>
              <a:rPr lang="en-US" sz="3140">
                <a:solidFill>
                  <a:srgbClr val="000000"/>
                </a:solidFill>
                <a:latin typeface="Times New Roman"/>
                <a:ea typeface="Times New Roman"/>
                <a:cs typeface="Times New Roman"/>
                <a:sym typeface="Times New Roman"/>
              </a:rPr>
              <a:t> Her memepleks içindeki n tane kurbağadan, belirli bir sayıda(r) kurbağa rastgele seçilip altmemepleksler oluşturulur.</a:t>
            </a:r>
          </a:p>
          <a:p>
            <a:pPr algn="just" marL="677927" indent="-338963" lvl="1">
              <a:lnSpc>
                <a:spcPts val="4396"/>
              </a:lnSpc>
              <a:buFont typeface="Arial"/>
              <a:buChar char="•"/>
            </a:pPr>
            <a:r>
              <a:rPr lang="en-US" b="true" sz="3140">
                <a:solidFill>
                  <a:srgbClr val="000000"/>
                </a:solidFill>
                <a:latin typeface="Times New Roman Bold"/>
                <a:ea typeface="Times New Roman Bold"/>
                <a:cs typeface="Times New Roman Bold"/>
                <a:sym typeface="Times New Roman Bold"/>
              </a:rPr>
              <a:t>En İyi ve En Kötü Kurbağa Seçimi:</a:t>
            </a:r>
            <a:r>
              <a:rPr lang="en-US" sz="3140">
                <a:solidFill>
                  <a:srgbClr val="000000"/>
                </a:solidFill>
                <a:latin typeface="Times New Roman"/>
                <a:ea typeface="Times New Roman"/>
                <a:cs typeface="Times New Roman"/>
                <a:sym typeface="Times New Roman"/>
              </a:rPr>
              <a:t> Her altmemepleks içinde en iyi ve en kötü kurbağalar belirleniyor. Bu kurbağalara ait uygunluk değerleri arasındaki fark alınarak gerekli karşılaştırmalar yapılıyor.</a:t>
            </a:r>
          </a:p>
          <a:p>
            <a:pPr algn="just">
              <a:lnSpc>
                <a:spcPts val="4396"/>
              </a:lnSpc>
            </a:pPr>
          </a:p>
          <a:p>
            <a:pPr algn="just">
              <a:lnSpc>
                <a:spcPts val="4396"/>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6666" r="0" b="-16666"/>
            </a:stretch>
          </a:blipFill>
        </p:spPr>
      </p:sp>
      <p:sp>
        <p:nvSpPr>
          <p:cNvPr name="Freeform 3" id="3"/>
          <p:cNvSpPr/>
          <p:nvPr/>
        </p:nvSpPr>
        <p:spPr>
          <a:xfrm flipH="false" flipV="false" rot="0">
            <a:off x="17001843" y="8274623"/>
            <a:ext cx="1412940" cy="1558390"/>
          </a:xfrm>
          <a:custGeom>
            <a:avLst/>
            <a:gdLst/>
            <a:ahLst/>
            <a:cxnLst/>
            <a:rect r="r" b="b" t="t" l="l"/>
            <a:pathLst>
              <a:path h="1558390" w="1412940">
                <a:moveTo>
                  <a:pt x="0" y="0"/>
                </a:moveTo>
                <a:lnTo>
                  <a:pt x="1412941" y="0"/>
                </a:lnTo>
                <a:lnTo>
                  <a:pt x="1412941" y="1558390"/>
                </a:lnTo>
                <a:lnTo>
                  <a:pt x="0" y="1558390"/>
                </a:lnTo>
                <a:lnTo>
                  <a:pt x="0" y="0"/>
                </a:lnTo>
                <a:close/>
              </a:path>
            </a:pathLst>
          </a:custGeom>
          <a:blipFill>
            <a:blip r:embed="rId3"/>
            <a:stretch>
              <a:fillRect l="0" t="0" r="0" b="0"/>
            </a:stretch>
          </a:blipFill>
        </p:spPr>
      </p:sp>
      <p:sp>
        <p:nvSpPr>
          <p:cNvPr name="Freeform 4" id="4"/>
          <p:cNvSpPr/>
          <p:nvPr/>
        </p:nvSpPr>
        <p:spPr>
          <a:xfrm flipH="false" flipV="false" rot="0">
            <a:off x="14027973" y="9053818"/>
            <a:ext cx="4289329" cy="1233182"/>
          </a:xfrm>
          <a:custGeom>
            <a:avLst/>
            <a:gdLst/>
            <a:ahLst/>
            <a:cxnLst/>
            <a:rect r="r" b="b" t="t" l="l"/>
            <a:pathLst>
              <a:path h="1233182" w="4289329">
                <a:moveTo>
                  <a:pt x="0" y="0"/>
                </a:moveTo>
                <a:lnTo>
                  <a:pt x="4289330" y="0"/>
                </a:lnTo>
                <a:lnTo>
                  <a:pt x="4289330" y="1233182"/>
                </a:lnTo>
                <a:lnTo>
                  <a:pt x="0" y="1233182"/>
                </a:lnTo>
                <a:lnTo>
                  <a:pt x="0" y="0"/>
                </a:lnTo>
                <a:close/>
              </a:path>
            </a:pathLst>
          </a:custGeom>
          <a:blipFill>
            <a:blip r:embed="rId4"/>
            <a:stretch>
              <a:fillRect l="0" t="0" r="0" b="0"/>
            </a:stretch>
          </a:blipFill>
        </p:spPr>
      </p:sp>
      <p:sp>
        <p:nvSpPr>
          <p:cNvPr name="Freeform 5" id="5"/>
          <p:cNvSpPr/>
          <p:nvPr/>
        </p:nvSpPr>
        <p:spPr>
          <a:xfrm flipH="true" flipV="true" rot="0">
            <a:off x="174493" y="0"/>
            <a:ext cx="1487838" cy="1637142"/>
          </a:xfrm>
          <a:custGeom>
            <a:avLst/>
            <a:gdLst/>
            <a:ahLst/>
            <a:cxnLst/>
            <a:rect r="r" b="b" t="t" l="l"/>
            <a:pathLst>
              <a:path h="1637142" w="1487838">
                <a:moveTo>
                  <a:pt x="1487838" y="1637142"/>
                </a:moveTo>
                <a:lnTo>
                  <a:pt x="0" y="1637142"/>
                </a:lnTo>
                <a:lnTo>
                  <a:pt x="0" y="0"/>
                </a:lnTo>
                <a:lnTo>
                  <a:pt x="1487838" y="0"/>
                </a:lnTo>
                <a:lnTo>
                  <a:pt x="1487838" y="163714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246116" y="0"/>
            <a:ext cx="4902152" cy="1409369"/>
          </a:xfrm>
          <a:custGeom>
            <a:avLst/>
            <a:gdLst/>
            <a:ahLst/>
            <a:cxnLst/>
            <a:rect r="r" b="b" t="t" l="l"/>
            <a:pathLst>
              <a:path h="1409369" w="4902152">
                <a:moveTo>
                  <a:pt x="4902152" y="1409369"/>
                </a:moveTo>
                <a:lnTo>
                  <a:pt x="0" y="1409369"/>
                </a:lnTo>
                <a:lnTo>
                  <a:pt x="0" y="0"/>
                </a:lnTo>
                <a:lnTo>
                  <a:pt x="4902152" y="0"/>
                </a:lnTo>
                <a:lnTo>
                  <a:pt x="4902152" y="1409369"/>
                </a:lnTo>
                <a:close/>
              </a:path>
            </a:pathLst>
          </a:custGeom>
          <a:blipFill>
            <a:blip r:embed="rId4"/>
            <a:stretch>
              <a:fillRect l="0" t="0" r="0" b="0"/>
            </a:stretch>
          </a:blipFill>
        </p:spPr>
      </p:sp>
      <p:sp>
        <p:nvSpPr>
          <p:cNvPr name="TextBox 7" id="7"/>
          <p:cNvSpPr txBox="true"/>
          <p:nvPr/>
        </p:nvSpPr>
        <p:spPr>
          <a:xfrm rot="0">
            <a:off x="174493" y="2041906"/>
            <a:ext cx="13563039" cy="8921369"/>
          </a:xfrm>
          <a:prstGeom prst="rect">
            <a:avLst/>
          </a:prstGeom>
        </p:spPr>
        <p:txBody>
          <a:bodyPr anchor="t" rtlCol="false" tIns="0" lIns="0" bIns="0" rIns="0">
            <a:spAutoFit/>
          </a:bodyPr>
          <a:lstStyle/>
          <a:p>
            <a:pPr algn="l" marL="677927" indent="-338963" lvl="1">
              <a:lnSpc>
                <a:spcPts val="4396"/>
              </a:lnSpc>
              <a:buFont typeface="Arial"/>
              <a:buChar char="•"/>
            </a:pPr>
            <a:r>
              <a:rPr lang="en-US" b="true" sz="3140">
                <a:solidFill>
                  <a:srgbClr val="000000"/>
                </a:solidFill>
                <a:latin typeface="Times New Roman Bold"/>
                <a:ea typeface="Times New Roman Bold"/>
                <a:cs typeface="Times New Roman Bold"/>
                <a:sym typeface="Times New Roman Bold"/>
              </a:rPr>
              <a:t>Güncelleme: </a:t>
            </a:r>
          </a:p>
          <a:p>
            <a:pPr algn="l">
              <a:lnSpc>
                <a:spcPts val="3696"/>
              </a:lnSpc>
            </a:pPr>
            <a:r>
              <a:rPr lang="en-US" sz="2640">
                <a:solidFill>
                  <a:srgbClr val="000000"/>
                </a:solidFill>
                <a:latin typeface="Times New Roman"/>
                <a:ea typeface="Times New Roman"/>
                <a:cs typeface="Times New Roman"/>
                <a:sym typeface="Times New Roman"/>
              </a:rPr>
              <a:t>       Uw: En kötü kurbağanın uygunluk değeri</a:t>
            </a:r>
          </a:p>
          <a:p>
            <a:pPr algn="l">
              <a:lnSpc>
                <a:spcPts val="3696"/>
              </a:lnSpc>
            </a:pPr>
            <a:r>
              <a:rPr lang="en-US" sz="2640">
                <a:solidFill>
                  <a:srgbClr val="000000"/>
                </a:solidFill>
                <a:latin typeface="Times New Roman"/>
                <a:ea typeface="Times New Roman"/>
                <a:cs typeface="Times New Roman"/>
                <a:sym typeface="Times New Roman"/>
              </a:rPr>
              <a:t>       </a:t>
            </a:r>
            <a:r>
              <a:rPr lang="en-US" sz="2640">
                <a:solidFill>
                  <a:srgbClr val="000000"/>
                </a:solidFill>
                <a:latin typeface="Times New Roman"/>
                <a:ea typeface="Times New Roman"/>
                <a:cs typeface="Times New Roman"/>
                <a:sym typeface="Times New Roman"/>
              </a:rPr>
              <a:t>Ub: En iyi kurbağanın uygunluk değeri</a:t>
            </a:r>
          </a:p>
          <a:p>
            <a:pPr algn="l">
              <a:lnSpc>
                <a:spcPts val="3696"/>
              </a:lnSpc>
            </a:pPr>
            <a:r>
              <a:rPr lang="en-US" sz="2640" b="true">
                <a:solidFill>
                  <a:srgbClr val="000000"/>
                </a:solidFill>
                <a:latin typeface="Times New Roman Bold"/>
                <a:ea typeface="Times New Roman Bold"/>
                <a:cs typeface="Times New Roman Bold"/>
                <a:sym typeface="Times New Roman Bold"/>
              </a:rPr>
              <a:t>       </a:t>
            </a:r>
            <a:r>
              <a:rPr lang="en-US" sz="2640" b="true">
                <a:solidFill>
                  <a:srgbClr val="000000"/>
                </a:solidFill>
                <a:latin typeface="Times New Roman Bold"/>
                <a:ea typeface="Times New Roman Bold"/>
                <a:cs typeface="Times New Roman Bold"/>
                <a:sym typeface="Times New Roman Bold"/>
              </a:rPr>
              <a:t>En kötü kurbağa S değeri bulunarak güncellenir:</a:t>
            </a:r>
          </a:p>
          <a:p>
            <a:pPr algn="l">
              <a:lnSpc>
                <a:spcPts val="3696"/>
              </a:lnSpc>
            </a:pPr>
            <a:r>
              <a:rPr lang="en-US" sz="2640">
                <a:solidFill>
                  <a:srgbClr val="000000"/>
                </a:solidFill>
                <a:latin typeface="Times New Roman"/>
                <a:ea typeface="Times New Roman"/>
                <a:cs typeface="Times New Roman"/>
                <a:sym typeface="Times New Roman"/>
              </a:rPr>
              <a:t>       </a:t>
            </a:r>
            <a:r>
              <a:rPr lang="en-US" sz="2640" b="true">
                <a:solidFill>
                  <a:srgbClr val="000000"/>
                </a:solidFill>
                <a:latin typeface="Times New Roman Bold"/>
                <a:ea typeface="Times New Roman Bold"/>
                <a:cs typeface="Times New Roman Bold"/>
                <a:sym typeface="Times New Roman Bold"/>
              </a:rPr>
              <a:t>-</a:t>
            </a:r>
            <a:r>
              <a:rPr lang="en-US" sz="2640" b="true">
                <a:solidFill>
                  <a:srgbClr val="000000"/>
                </a:solidFill>
                <a:latin typeface="Times New Roman Bold"/>
                <a:ea typeface="Times New Roman Bold"/>
                <a:cs typeface="Times New Roman Bold"/>
                <a:sym typeface="Times New Roman Bold"/>
              </a:rPr>
              <a:t>Eğer Ub−Uw≥0:</a:t>
            </a:r>
          </a:p>
          <a:p>
            <a:pPr algn="l">
              <a:lnSpc>
                <a:spcPts val="3696"/>
              </a:lnSpc>
            </a:pPr>
            <a:r>
              <a:rPr lang="en-US" sz="2640">
                <a:solidFill>
                  <a:srgbClr val="000000"/>
                </a:solidFill>
                <a:latin typeface="Times New Roman"/>
                <a:ea typeface="Times New Roman"/>
                <a:cs typeface="Times New Roman"/>
                <a:sym typeface="Times New Roman"/>
              </a:rPr>
              <a:t>             </a:t>
            </a:r>
            <a:r>
              <a:rPr lang="en-US" sz="2640">
                <a:solidFill>
                  <a:srgbClr val="000000"/>
                </a:solidFill>
                <a:latin typeface="Times New Roman"/>
                <a:ea typeface="Times New Roman"/>
                <a:cs typeface="Times New Roman"/>
                <a:sym typeface="Times New Roman"/>
              </a:rPr>
              <a:t>S=min[r⋅(Ub−Uw),Smax ]</a:t>
            </a:r>
          </a:p>
          <a:p>
            <a:pPr algn="l">
              <a:lnSpc>
                <a:spcPts val="3696"/>
              </a:lnSpc>
            </a:pPr>
            <a:r>
              <a:rPr lang="en-US" sz="2640">
                <a:solidFill>
                  <a:srgbClr val="000000"/>
                </a:solidFill>
                <a:latin typeface="Times New Roman"/>
                <a:ea typeface="Times New Roman"/>
                <a:cs typeface="Times New Roman"/>
                <a:sym typeface="Times New Roman"/>
              </a:rPr>
              <a:t>      </a:t>
            </a:r>
            <a:r>
              <a:rPr lang="en-US" sz="2640" b="true">
                <a:solidFill>
                  <a:srgbClr val="000000"/>
                </a:solidFill>
                <a:latin typeface="Times New Roman Bold"/>
                <a:ea typeface="Times New Roman Bold"/>
                <a:cs typeface="Times New Roman Bold"/>
                <a:sym typeface="Times New Roman Bold"/>
              </a:rPr>
              <a:t> -</a:t>
            </a:r>
            <a:r>
              <a:rPr lang="en-US" sz="2640" b="true">
                <a:solidFill>
                  <a:srgbClr val="000000"/>
                </a:solidFill>
                <a:latin typeface="Times New Roman Bold"/>
                <a:ea typeface="Times New Roman Bold"/>
                <a:cs typeface="Times New Roman Bold"/>
                <a:sym typeface="Times New Roman Bold"/>
              </a:rPr>
              <a:t>Eğer Ub−Uw0&lt;0:</a:t>
            </a:r>
          </a:p>
          <a:p>
            <a:pPr algn="l">
              <a:lnSpc>
                <a:spcPts val="3696"/>
              </a:lnSpc>
            </a:pPr>
            <a:r>
              <a:rPr lang="en-US" sz="2640">
                <a:solidFill>
                  <a:srgbClr val="000000"/>
                </a:solidFill>
                <a:latin typeface="Times New Roman"/>
                <a:ea typeface="Times New Roman"/>
                <a:cs typeface="Times New Roman"/>
                <a:sym typeface="Times New Roman"/>
              </a:rPr>
              <a:t>             </a:t>
            </a:r>
            <a:r>
              <a:rPr lang="en-US" sz="2640">
                <a:solidFill>
                  <a:srgbClr val="000000"/>
                </a:solidFill>
                <a:latin typeface="Times New Roman"/>
                <a:ea typeface="Times New Roman"/>
                <a:cs typeface="Times New Roman"/>
                <a:sym typeface="Times New Roman"/>
              </a:rPr>
              <a:t>S=max[r⋅(Ub−Uw),−Smax ]</a:t>
            </a:r>
          </a:p>
          <a:p>
            <a:pPr algn="l" marL="677927" indent="-338963" lvl="1">
              <a:lnSpc>
                <a:spcPts val="4396"/>
              </a:lnSpc>
              <a:buFont typeface="Arial"/>
              <a:buChar char="•"/>
            </a:pPr>
            <a:r>
              <a:rPr lang="en-US" sz="3140">
                <a:solidFill>
                  <a:srgbClr val="000000"/>
                </a:solidFill>
                <a:latin typeface="Times New Roman"/>
                <a:ea typeface="Times New Roman"/>
                <a:cs typeface="Times New Roman"/>
                <a:sym typeface="Times New Roman"/>
              </a:rPr>
              <a:t>Bu şekilde S değeri hesaplanır ve en kötü </a:t>
            </a:r>
          </a:p>
          <a:p>
            <a:pPr algn="l">
              <a:lnSpc>
                <a:spcPts val="4396"/>
              </a:lnSpc>
            </a:pPr>
            <a:r>
              <a:rPr lang="en-US" sz="3140">
                <a:solidFill>
                  <a:srgbClr val="000000"/>
                </a:solidFill>
                <a:latin typeface="Times New Roman"/>
                <a:ea typeface="Times New Roman"/>
                <a:cs typeface="Times New Roman"/>
                <a:sym typeface="Times New Roman"/>
              </a:rPr>
              <a:t>      </a:t>
            </a:r>
            <a:r>
              <a:rPr lang="en-US" sz="3140">
                <a:solidFill>
                  <a:srgbClr val="000000"/>
                </a:solidFill>
                <a:latin typeface="Times New Roman"/>
                <a:ea typeface="Times New Roman"/>
                <a:cs typeface="Times New Roman"/>
                <a:sym typeface="Times New Roman"/>
              </a:rPr>
              <a:t>kurbağanın uygunluk değeri    </a:t>
            </a:r>
          </a:p>
          <a:p>
            <a:pPr algn="l">
              <a:lnSpc>
                <a:spcPts val="4396"/>
              </a:lnSpc>
            </a:pPr>
            <a:r>
              <a:rPr lang="en-US" sz="3140">
                <a:solidFill>
                  <a:srgbClr val="000000"/>
                </a:solidFill>
                <a:latin typeface="Times New Roman"/>
                <a:ea typeface="Times New Roman"/>
                <a:cs typeface="Times New Roman"/>
                <a:sym typeface="Times New Roman"/>
              </a:rPr>
              <a:t>      </a:t>
            </a:r>
            <a:r>
              <a:rPr lang="en-US" sz="3140">
                <a:solidFill>
                  <a:srgbClr val="000000"/>
                </a:solidFill>
                <a:latin typeface="Times New Roman"/>
                <a:ea typeface="Times New Roman"/>
                <a:cs typeface="Times New Roman"/>
                <a:sym typeface="Times New Roman"/>
              </a:rPr>
              <a:t>güncellenir ve daha iyi bir konuma yerleşir:</a:t>
            </a:r>
          </a:p>
          <a:p>
            <a:pPr algn="l">
              <a:lnSpc>
                <a:spcPts val="3696"/>
              </a:lnSpc>
            </a:pPr>
            <a:r>
              <a:rPr lang="en-US" sz="2640">
                <a:solidFill>
                  <a:srgbClr val="000000"/>
                </a:solidFill>
                <a:latin typeface="Times New Roman"/>
                <a:ea typeface="Times New Roman"/>
                <a:cs typeface="Times New Roman"/>
                <a:sym typeface="Times New Roman"/>
              </a:rPr>
              <a:t>       - </a:t>
            </a:r>
            <a:r>
              <a:rPr lang="en-US" sz="2640">
                <a:solidFill>
                  <a:srgbClr val="000000"/>
                </a:solidFill>
                <a:latin typeface="Times New Roman"/>
                <a:ea typeface="Times New Roman"/>
                <a:cs typeface="Times New Roman"/>
                <a:sym typeface="Times New Roman"/>
              </a:rPr>
              <a:t>Uw′=Uw+S</a:t>
            </a:r>
          </a:p>
          <a:p>
            <a:pPr algn="l">
              <a:lnSpc>
                <a:spcPts val="4396"/>
              </a:lnSpc>
            </a:pPr>
          </a:p>
          <a:p>
            <a:pPr algn="ctr">
              <a:lnSpc>
                <a:spcPts val="3416"/>
              </a:lnSpc>
            </a:pPr>
            <a:r>
              <a:rPr lang="en-US" sz="2440">
                <a:solidFill>
                  <a:srgbClr val="000000"/>
                </a:solidFill>
                <a:latin typeface="Times New Roman"/>
                <a:ea typeface="Times New Roman"/>
                <a:cs typeface="Times New Roman"/>
                <a:sym typeface="Times New Roman"/>
              </a:rPr>
              <a:t>    “</a:t>
            </a:r>
            <a:r>
              <a:rPr lang="en-US" sz="2440">
                <a:solidFill>
                  <a:srgbClr val="000000"/>
                </a:solidFill>
                <a:latin typeface="Times New Roman"/>
                <a:ea typeface="Times New Roman"/>
                <a:cs typeface="Times New Roman"/>
                <a:sym typeface="Times New Roman"/>
              </a:rPr>
              <a:t>Yerel keşif tamamlandığında, tüm kurbağalar küresel keşif için yeniden sıralanır ve küresel en iyi                                                              kurbağa güncellenir. Bu işlem, belirli bir maksimum yineleme sayısına veya yakınsama kriterine   ulaşana kadar yerel ve küresel keşifler arasında dönüşümlü olarak devam eder.”</a:t>
            </a:r>
          </a:p>
          <a:p>
            <a:pPr algn="l">
              <a:lnSpc>
                <a:spcPts val="4396"/>
              </a:lnSpc>
            </a:pPr>
          </a:p>
          <a:p>
            <a:pPr algn="l">
              <a:lnSpc>
                <a:spcPts val="4396"/>
              </a:lnSpc>
              <a:spcBef>
                <a:spcPct val="0"/>
              </a:spcBef>
            </a:pPr>
          </a:p>
        </p:txBody>
      </p:sp>
      <p:sp>
        <p:nvSpPr>
          <p:cNvPr name="Freeform 8" id="8"/>
          <p:cNvSpPr/>
          <p:nvPr/>
        </p:nvSpPr>
        <p:spPr>
          <a:xfrm flipH="false" flipV="false" rot="0">
            <a:off x="9927053" y="2321019"/>
            <a:ext cx="7332247" cy="5644962"/>
          </a:xfrm>
          <a:custGeom>
            <a:avLst/>
            <a:gdLst/>
            <a:ahLst/>
            <a:cxnLst/>
            <a:rect r="r" b="b" t="t" l="l"/>
            <a:pathLst>
              <a:path h="5644962" w="7332247">
                <a:moveTo>
                  <a:pt x="0" y="0"/>
                </a:moveTo>
                <a:lnTo>
                  <a:pt x="7332247" y="0"/>
                </a:lnTo>
                <a:lnTo>
                  <a:pt x="7332247" y="5644962"/>
                </a:lnTo>
                <a:lnTo>
                  <a:pt x="0" y="5644962"/>
                </a:lnTo>
                <a:lnTo>
                  <a:pt x="0" y="0"/>
                </a:lnTo>
                <a:close/>
              </a:path>
            </a:pathLst>
          </a:custGeom>
          <a:blipFill>
            <a:blip r:embed="rId7"/>
            <a:stretch>
              <a:fillRect l="0" t="0" r="0" b="0"/>
            </a:stretch>
          </a:blipFill>
          <a:ln w="38100" cap="rnd">
            <a:solidFill>
              <a:srgbClr val="000000"/>
            </a:solidFill>
            <a:prstDash val="solid"/>
            <a:roun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DAGYJbhQqRY</dc:identifier>
  <dcterms:modified xsi:type="dcterms:W3CDTF">2011-08-01T06:04:30Z</dcterms:modified>
  <cp:revision>1</cp:revision>
  <dc:title>Green Aesthetic Nature Forest Presentation</dc:title>
</cp:coreProperties>
</file>